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ricolage Grotesque Bold" charset="1" panose="020B0605040402000204"/>
      <p:regular r:id="rId23"/>
    </p:embeddedFont>
    <p:embeddedFont>
      <p:font typeface="Bricolage Grotesque" charset="1" panose="020B060504040200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17" Target="../media/image43.png" Type="http://schemas.openxmlformats.org/officeDocument/2006/relationships/image"/><Relationship Id="rId18" Target="../media/image44.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E7E1"/>
        </a:solidFill>
      </p:bgPr>
    </p:bg>
    <p:spTree>
      <p:nvGrpSpPr>
        <p:cNvPr id="1" name=""/>
        <p:cNvGrpSpPr/>
        <p:nvPr/>
      </p:nvGrpSpPr>
      <p:grpSpPr>
        <a:xfrm>
          <a:off x="0" y="0"/>
          <a:ext cx="0" cy="0"/>
          <a:chOff x="0" y="0"/>
          <a:chExt cx="0" cy="0"/>
        </a:xfrm>
      </p:grpSpPr>
      <p:sp>
        <p:nvSpPr>
          <p:cNvPr name="Freeform 2" id="2"/>
          <p:cNvSpPr/>
          <p:nvPr/>
        </p:nvSpPr>
        <p:spPr>
          <a:xfrm flipH="false" flipV="false" rot="3147927">
            <a:off x="896752" y="-8357378"/>
            <a:ext cx="16494496" cy="17649752"/>
          </a:xfrm>
          <a:custGeom>
            <a:avLst/>
            <a:gdLst/>
            <a:ahLst/>
            <a:cxnLst/>
            <a:rect r="r" b="b" t="t" l="l"/>
            <a:pathLst>
              <a:path h="17649752" w="16494496">
                <a:moveTo>
                  <a:pt x="0" y="0"/>
                </a:moveTo>
                <a:lnTo>
                  <a:pt x="16494496" y="0"/>
                </a:lnTo>
                <a:lnTo>
                  <a:pt x="16494496" y="17649752"/>
                </a:lnTo>
                <a:lnTo>
                  <a:pt x="0" y="17649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60776" y="562748"/>
            <a:ext cx="9998524" cy="3071442"/>
          </a:xfrm>
          <a:prstGeom prst="rect">
            <a:avLst/>
          </a:prstGeom>
        </p:spPr>
        <p:txBody>
          <a:bodyPr anchor="t" rtlCol="false" tIns="0" lIns="0" bIns="0" rIns="0">
            <a:spAutoFit/>
          </a:bodyPr>
          <a:lstStyle/>
          <a:p>
            <a:pPr algn="ctr">
              <a:lnSpc>
                <a:spcPts val="11930"/>
              </a:lnSpc>
            </a:pPr>
            <a:r>
              <a:rPr lang="en-US" sz="10845" b="true">
                <a:solidFill>
                  <a:srgbClr val="010440"/>
                </a:solidFill>
                <a:latin typeface="Bricolage Grotesque Bold"/>
                <a:ea typeface="Bricolage Grotesque Bold"/>
                <a:cs typeface="Bricolage Grotesque Bold"/>
                <a:sym typeface="Bricolage Grotesque Bold"/>
              </a:rPr>
              <a:t>Mental Health</a:t>
            </a:r>
          </a:p>
          <a:p>
            <a:pPr algn="ctr">
              <a:lnSpc>
                <a:spcPts val="11930"/>
              </a:lnSpc>
            </a:pPr>
            <a:r>
              <a:rPr lang="en-US" sz="10845" b="true">
                <a:solidFill>
                  <a:srgbClr val="010440"/>
                </a:solidFill>
                <a:latin typeface="Bricolage Grotesque Bold"/>
                <a:ea typeface="Bricolage Grotesque Bold"/>
                <a:cs typeface="Bricolage Grotesque Bold"/>
                <a:sym typeface="Bricolage Grotesque Bold"/>
              </a:rPr>
              <a:t>Analysis</a:t>
            </a:r>
          </a:p>
        </p:txBody>
      </p:sp>
      <p:sp>
        <p:nvSpPr>
          <p:cNvPr name="Freeform 4" id="4"/>
          <p:cNvSpPr/>
          <p:nvPr/>
        </p:nvSpPr>
        <p:spPr>
          <a:xfrm flipH="false" flipV="false" rot="0">
            <a:off x="157533" y="1486496"/>
            <a:ext cx="8763114" cy="8153795"/>
          </a:xfrm>
          <a:custGeom>
            <a:avLst/>
            <a:gdLst/>
            <a:ahLst/>
            <a:cxnLst/>
            <a:rect r="r" b="b" t="t" l="l"/>
            <a:pathLst>
              <a:path h="8153795" w="8763114">
                <a:moveTo>
                  <a:pt x="0" y="0"/>
                </a:moveTo>
                <a:lnTo>
                  <a:pt x="8763115" y="0"/>
                </a:lnTo>
                <a:lnTo>
                  <a:pt x="8763115" y="8153795"/>
                </a:lnTo>
                <a:lnTo>
                  <a:pt x="0" y="8153795"/>
                </a:lnTo>
                <a:lnTo>
                  <a:pt x="0" y="0"/>
                </a:lnTo>
                <a:close/>
              </a:path>
            </a:pathLst>
          </a:custGeom>
          <a:blipFill>
            <a:blip r:embed="rId4"/>
            <a:stretch>
              <a:fillRect l="0" t="0" r="-1275"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3286668">
            <a:off x="3464786" y="-4960176"/>
            <a:ext cx="10805760" cy="11562583"/>
          </a:xfrm>
          <a:custGeom>
            <a:avLst/>
            <a:gdLst/>
            <a:ahLst/>
            <a:cxnLst/>
            <a:rect r="r" b="b" t="t" l="l"/>
            <a:pathLst>
              <a:path h="11562583" w="10805760">
                <a:moveTo>
                  <a:pt x="0" y="0"/>
                </a:moveTo>
                <a:lnTo>
                  <a:pt x="10805760" y="0"/>
                </a:lnTo>
                <a:lnTo>
                  <a:pt x="10805760" y="11562583"/>
                </a:lnTo>
                <a:lnTo>
                  <a:pt x="0" y="11562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99501" y="2931705"/>
            <a:ext cx="3936331" cy="3521116"/>
            <a:chOff x="0" y="0"/>
            <a:chExt cx="1036729" cy="927372"/>
          </a:xfrm>
        </p:grpSpPr>
        <p:sp>
          <p:nvSpPr>
            <p:cNvPr name="Freeform 4" id="4"/>
            <p:cNvSpPr/>
            <p:nvPr/>
          </p:nvSpPr>
          <p:spPr>
            <a:xfrm flipH="false" flipV="false" rot="0">
              <a:off x="0" y="0"/>
              <a:ext cx="1036729" cy="927372"/>
            </a:xfrm>
            <a:custGeom>
              <a:avLst/>
              <a:gdLst/>
              <a:ahLst/>
              <a:cxnLst/>
              <a:rect r="r" b="b" t="t" l="l"/>
              <a:pathLst>
                <a:path h="927372" w="1036729">
                  <a:moveTo>
                    <a:pt x="98339" y="0"/>
                  </a:moveTo>
                  <a:lnTo>
                    <a:pt x="938390" y="0"/>
                  </a:lnTo>
                  <a:cubicBezTo>
                    <a:pt x="964471" y="0"/>
                    <a:pt x="989484" y="10361"/>
                    <a:pt x="1007926" y="28803"/>
                  </a:cubicBezTo>
                  <a:cubicBezTo>
                    <a:pt x="1026368" y="47245"/>
                    <a:pt x="1036729" y="72258"/>
                    <a:pt x="1036729" y="98339"/>
                  </a:cubicBezTo>
                  <a:lnTo>
                    <a:pt x="1036729" y="829033"/>
                  </a:lnTo>
                  <a:cubicBezTo>
                    <a:pt x="1036729" y="855114"/>
                    <a:pt x="1026368" y="880127"/>
                    <a:pt x="1007926" y="898569"/>
                  </a:cubicBezTo>
                  <a:cubicBezTo>
                    <a:pt x="989484" y="917012"/>
                    <a:pt x="964471" y="927372"/>
                    <a:pt x="938390" y="927372"/>
                  </a:cubicBezTo>
                  <a:lnTo>
                    <a:pt x="98339" y="927372"/>
                  </a:lnTo>
                  <a:cubicBezTo>
                    <a:pt x="72258" y="927372"/>
                    <a:pt x="47245" y="917012"/>
                    <a:pt x="28803" y="898569"/>
                  </a:cubicBezTo>
                  <a:cubicBezTo>
                    <a:pt x="10361" y="880127"/>
                    <a:pt x="0" y="855114"/>
                    <a:pt x="0" y="829033"/>
                  </a:cubicBezTo>
                  <a:lnTo>
                    <a:pt x="0" y="98339"/>
                  </a:lnTo>
                  <a:cubicBezTo>
                    <a:pt x="0" y="72258"/>
                    <a:pt x="10361" y="47245"/>
                    <a:pt x="28803" y="28803"/>
                  </a:cubicBezTo>
                  <a:cubicBezTo>
                    <a:pt x="47245" y="10361"/>
                    <a:pt x="72258" y="0"/>
                    <a:pt x="98339"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036729" cy="908322"/>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144211" y="6766622"/>
            <a:ext cx="4301456" cy="3904939"/>
          </a:xfrm>
          <a:custGeom>
            <a:avLst/>
            <a:gdLst/>
            <a:ahLst/>
            <a:cxnLst/>
            <a:rect r="r" b="b" t="t" l="l"/>
            <a:pathLst>
              <a:path h="3904939" w="4301456">
                <a:moveTo>
                  <a:pt x="0" y="0"/>
                </a:moveTo>
                <a:lnTo>
                  <a:pt x="4301456" y="0"/>
                </a:lnTo>
                <a:lnTo>
                  <a:pt x="4301456" y="3904939"/>
                </a:lnTo>
                <a:lnTo>
                  <a:pt x="0" y="3904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4124277" y="7305830"/>
            <a:ext cx="4301456" cy="3904939"/>
          </a:xfrm>
          <a:custGeom>
            <a:avLst/>
            <a:gdLst/>
            <a:ahLst/>
            <a:cxnLst/>
            <a:rect r="r" b="b" t="t" l="l"/>
            <a:pathLst>
              <a:path h="3904939" w="4301456">
                <a:moveTo>
                  <a:pt x="4301456" y="0"/>
                </a:moveTo>
                <a:lnTo>
                  <a:pt x="0" y="0"/>
                </a:lnTo>
                <a:lnTo>
                  <a:pt x="0" y="3904940"/>
                </a:lnTo>
                <a:lnTo>
                  <a:pt x="4301456" y="3904940"/>
                </a:lnTo>
                <a:lnTo>
                  <a:pt x="43014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18115" y="3282978"/>
            <a:ext cx="3099102" cy="2755384"/>
          </a:xfrm>
          <a:custGeom>
            <a:avLst/>
            <a:gdLst/>
            <a:ahLst/>
            <a:cxnLst/>
            <a:rect r="r" b="b" t="t" l="l"/>
            <a:pathLst>
              <a:path h="2755384" w="3099102">
                <a:moveTo>
                  <a:pt x="0" y="0"/>
                </a:moveTo>
                <a:lnTo>
                  <a:pt x="3099102" y="0"/>
                </a:lnTo>
                <a:lnTo>
                  <a:pt x="3099102" y="2755384"/>
                </a:lnTo>
                <a:lnTo>
                  <a:pt x="0" y="27553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28899" y="634738"/>
            <a:ext cx="1327753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Workplace Analysis</a:t>
            </a:r>
          </a:p>
        </p:txBody>
      </p:sp>
      <p:sp>
        <p:nvSpPr>
          <p:cNvPr name="TextBox 10" id="10"/>
          <p:cNvSpPr txBox="true"/>
          <p:nvPr/>
        </p:nvSpPr>
        <p:spPr>
          <a:xfrm rot="0">
            <a:off x="422351" y="2036249"/>
            <a:ext cx="4190311" cy="480060"/>
          </a:xfrm>
          <a:prstGeom prst="rect">
            <a:avLst/>
          </a:prstGeom>
        </p:spPr>
        <p:txBody>
          <a:bodyPr anchor="t" rtlCol="false" tIns="0" lIns="0" bIns="0" rIns="0">
            <a:spAutoFit/>
          </a:bodyPr>
          <a:lstStyle/>
          <a:p>
            <a:pPr algn="l">
              <a:lnSpc>
                <a:spcPts val="3629"/>
              </a:lnSpc>
            </a:pPr>
            <a:r>
              <a:rPr lang="en-US" sz="3299" b="true">
                <a:solidFill>
                  <a:srgbClr val="010440"/>
                </a:solidFill>
                <a:latin typeface="Bricolage Grotesque Bold"/>
                <a:ea typeface="Bricolage Grotesque Bold"/>
                <a:cs typeface="Bricolage Grotesque Bold"/>
                <a:sym typeface="Bricolage Grotesque Bold"/>
              </a:rPr>
              <a:t>Charts</a:t>
            </a:r>
          </a:p>
        </p:txBody>
      </p:sp>
      <p:sp>
        <p:nvSpPr>
          <p:cNvPr name="TextBox 11" id="11"/>
          <p:cNvSpPr txBox="true"/>
          <p:nvPr/>
        </p:nvSpPr>
        <p:spPr>
          <a:xfrm rot="0">
            <a:off x="1205108" y="2865030"/>
            <a:ext cx="6815108" cy="3916553"/>
          </a:xfrm>
          <a:prstGeom prst="rect">
            <a:avLst/>
          </a:prstGeom>
        </p:spPr>
        <p:txBody>
          <a:bodyPr anchor="t" rtlCol="false" tIns="0" lIns="0" bIns="0" rIns="0">
            <a:spAutoFit/>
          </a:bodyPr>
          <a:lstStyle/>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Area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Bar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Icon Cards</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Stacked Bar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Horizontal Bar Chart</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Doughnut Char</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Horizontal Bar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Slicers </a:t>
            </a:r>
          </a:p>
          <a:p>
            <a:pPr algn="l">
              <a:lnSpc>
                <a:spcPts val="3495"/>
              </a:lnSpc>
            </a:pPr>
          </a:p>
        </p:txBody>
      </p:sp>
      <p:sp>
        <p:nvSpPr>
          <p:cNvPr name="TextBox 12" id="12"/>
          <p:cNvSpPr txBox="true"/>
          <p:nvPr/>
        </p:nvSpPr>
        <p:spPr>
          <a:xfrm rot="0">
            <a:off x="11408847" y="2215281"/>
            <a:ext cx="6524570" cy="6522212"/>
          </a:xfrm>
          <a:prstGeom prst="rect">
            <a:avLst/>
          </a:prstGeom>
        </p:spPr>
        <p:txBody>
          <a:bodyPr anchor="t" rtlCol="false" tIns="0" lIns="0" bIns="0" rIns="0">
            <a:spAutoFit/>
          </a:bodyPr>
          <a:lstStyle/>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1031 employees work in tech companies, 228 in non-tech.</a:t>
            </a:r>
          </a:p>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883 don’t work remote, 376 work remote.</a:t>
            </a:r>
          </a:p>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200 in remote work take treatment, 170 don’t.</a:t>
            </a:r>
          </a:p>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637 employees working remote with treatment, 622 without — nearly equal.</a:t>
            </a:r>
          </a:p>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337 leave approvals for remote work in tech companies, 694 for non-remote work.</a:t>
            </a:r>
          </a:p>
          <a:p>
            <a:pPr algn="l" marL="496571" indent="-248285" lvl="1">
              <a:lnSpc>
                <a:spcPts val="3979"/>
              </a:lnSpc>
              <a:buFont typeface="Arial"/>
              <a:buChar char="•"/>
            </a:pPr>
            <a:r>
              <a:rPr lang="en-US" sz="2300" spc="170">
                <a:solidFill>
                  <a:srgbClr val="010440"/>
                </a:solidFill>
                <a:latin typeface="Bricolage Grotesque"/>
                <a:ea typeface="Bricolage Grotesque"/>
                <a:cs typeface="Bricolage Grotesque"/>
                <a:sym typeface="Bricolage Grotesque"/>
              </a:rPr>
              <a:t>80.89% face mental health consequences in tech companies.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06885" y="155877"/>
            <a:ext cx="17758726" cy="9928009"/>
          </a:xfrm>
          <a:custGeom>
            <a:avLst/>
            <a:gdLst/>
            <a:ahLst/>
            <a:cxnLst/>
            <a:rect r="r" b="b" t="t" l="l"/>
            <a:pathLst>
              <a:path h="9928009" w="17758726">
                <a:moveTo>
                  <a:pt x="0" y="0"/>
                </a:moveTo>
                <a:lnTo>
                  <a:pt x="17758726" y="0"/>
                </a:lnTo>
                <a:lnTo>
                  <a:pt x="17758726" y="9928009"/>
                </a:lnTo>
                <a:lnTo>
                  <a:pt x="0" y="9928009"/>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3286668">
            <a:off x="3272506" y="-4960176"/>
            <a:ext cx="10805760" cy="11562583"/>
          </a:xfrm>
          <a:custGeom>
            <a:avLst/>
            <a:gdLst/>
            <a:ahLst/>
            <a:cxnLst/>
            <a:rect r="r" b="b" t="t" l="l"/>
            <a:pathLst>
              <a:path h="11562583" w="10805760">
                <a:moveTo>
                  <a:pt x="0" y="0"/>
                </a:moveTo>
                <a:lnTo>
                  <a:pt x="10805759" y="0"/>
                </a:lnTo>
                <a:lnTo>
                  <a:pt x="10805759" y="11562583"/>
                </a:lnTo>
                <a:lnTo>
                  <a:pt x="0" y="11562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69749" y="3031679"/>
            <a:ext cx="3635904" cy="3947116"/>
            <a:chOff x="0" y="0"/>
            <a:chExt cx="957604" cy="1039570"/>
          </a:xfrm>
        </p:grpSpPr>
        <p:sp>
          <p:nvSpPr>
            <p:cNvPr name="Freeform 4" id="4"/>
            <p:cNvSpPr/>
            <p:nvPr/>
          </p:nvSpPr>
          <p:spPr>
            <a:xfrm flipH="false" flipV="false" rot="0">
              <a:off x="0" y="0"/>
              <a:ext cx="957604" cy="1039570"/>
            </a:xfrm>
            <a:custGeom>
              <a:avLst/>
              <a:gdLst/>
              <a:ahLst/>
              <a:cxnLst/>
              <a:rect r="r" b="b" t="t" l="l"/>
              <a:pathLst>
                <a:path h="1039570" w="957604">
                  <a:moveTo>
                    <a:pt x="106465" y="0"/>
                  </a:moveTo>
                  <a:lnTo>
                    <a:pt x="851140" y="0"/>
                  </a:lnTo>
                  <a:cubicBezTo>
                    <a:pt x="879376" y="0"/>
                    <a:pt x="906456" y="11217"/>
                    <a:pt x="926422" y="31183"/>
                  </a:cubicBezTo>
                  <a:cubicBezTo>
                    <a:pt x="946388" y="51149"/>
                    <a:pt x="957604" y="78229"/>
                    <a:pt x="957604" y="106465"/>
                  </a:cubicBezTo>
                  <a:lnTo>
                    <a:pt x="957604" y="933105"/>
                  </a:lnTo>
                  <a:cubicBezTo>
                    <a:pt x="957604" y="961341"/>
                    <a:pt x="946388" y="988421"/>
                    <a:pt x="926422" y="1008387"/>
                  </a:cubicBezTo>
                  <a:cubicBezTo>
                    <a:pt x="906456" y="1028353"/>
                    <a:pt x="879376" y="1039570"/>
                    <a:pt x="851140" y="1039570"/>
                  </a:cubicBezTo>
                  <a:lnTo>
                    <a:pt x="106465" y="1039570"/>
                  </a:lnTo>
                  <a:cubicBezTo>
                    <a:pt x="78229" y="1039570"/>
                    <a:pt x="51149" y="1028353"/>
                    <a:pt x="31183" y="1008387"/>
                  </a:cubicBezTo>
                  <a:cubicBezTo>
                    <a:pt x="11217" y="988421"/>
                    <a:pt x="0" y="961341"/>
                    <a:pt x="0" y="933105"/>
                  </a:cubicBezTo>
                  <a:lnTo>
                    <a:pt x="0" y="106465"/>
                  </a:lnTo>
                  <a:cubicBezTo>
                    <a:pt x="0" y="78229"/>
                    <a:pt x="11217" y="51149"/>
                    <a:pt x="31183" y="31183"/>
                  </a:cubicBezTo>
                  <a:cubicBezTo>
                    <a:pt x="51149" y="11217"/>
                    <a:pt x="78229" y="0"/>
                    <a:pt x="106465"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957604" cy="1020520"/>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0" y="7305830"/>
            <a:ext cx="4301456" cy="3904939"/>
          </a:xfrm>
          <a:custGeom>
            <a:avLst/>
            <a:gdLst/>
            <a:ahLst/>
            <a:cxnLst/>
            <a:rect r="r" b="b" t="t" l="l"/>
            <a:pathLst>
              <a:path h="3904939" w="4301456">
                <a:moveTo>
                  <a:pt x="0" y="0"/>
                </a:moveTo>
                <a:lnTo>
                  <a:pt x="4301456" y="0"/>
                </a:lnTo>
                <a:lnTo>
                  <a:pt x="4301456" y="3904940"/>
                </a:lnTo>
                <a:lnTo>
                  <a:pt x="0" y="3904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3986544" y="6382061"/>
            <a:ext cx="4301456" cy="3904939"/>
          </a:xfrm>
          <a:custGeom>
            <a:avLst/>
            <a:gdLst/>
            <a:ahLst/>
            <a:cxnLst/>
            <a:rect r="r" b="b" t="t" l="l"/>
            <a:pathLst>
              <a:path h="3904939" w="4301456">
                <a:moveTo>
                  <a:pt x="4301456" y="0"/>
                </a:moveTo>
                <a:lnTo>
                  <a:pt x="0" y="0"/>
                </a:lnTo>
                <a:lnTo>
                  <a:pt x="0" y="3904939"/>
                </a:lnTo>
                <a:lnTo>
                  <a:pt x="4301456" y="3904939"/>
                </a:lnTo>
                <a:lnTo>
                  <a:pt x="43014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53928" y="3399178"/>
            <a:ext cx="2867546" cy="3212119"/>
          </a:xfrm>
          <a:custGeom>
            <a:avLst/>
            <a:gdLst/>
            <a:ahLst/>
            <a:cxnLst/>
            <a:rect r="r" b="b" t="t" l="l"/>
            <a:pathLst>
              <a:path h="3212119" w="2867546">
                <a:moveTo>
                  <a:pt x="0" y="0"/>
                </a:moveTo>
                <a:lnTo>
                  <a:pt x="2867546" y="0"/>
                </a:lnTo>
                <a:lnTo>
                  <a:pt x="2867546" y="3212119"/>
                </a:lnTo>
                <a:lnTo>
                  <a:pt x="0" y="3212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48934" y="411541"/>
            <a:ext cx="1327753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Physical Health Analysis</a:t>
            </a:r>
          </a:p>
        </p:txBody>
      </p:sp>
      <p:sp>
        <p:nvSpPr>
          <p:cNvPr name="TextBox 10" id="10"/>
          <p:cNvSpPr txBox="true"/>
          <p:nvPr/>
        </p:nvSpPr>
        <p:spPr>
          <a:xfrm rot="0">
            <a:off x="699706" y="1928355"/>
            <a:ext cx="4190311" cy="480060"/>
          </a:xfrm>
          <a:prstGeom prst="rect">
            <a:avLst/>
          </a:prstGeom>
        </p:spPr>
        <p:txBody>
          <a:bodyPr anchor="t" rtlCol="false" tIns="0" lIns="0" bIns="0" rIns="0">
            <a:spAutoFit/>
          </a:bodyPr>
          <a:lstStyle/>
          <a:p>
            <a:pPr algn="l">
              <a:lnSpc>
                <a:spcPts val="3629"/>
              </a:lnSpc>
            </a:pPr>
            <a:r>
              <a:rPr lang="en-US" sz="3299" b="true">
                <a:solidFill>
                  <a:srgbClr val="010440"/>
                </a:solidFill>
                <a:latin typeface="Bricolage Grotesque Bold"/>
                <a:ea typeface="Bricolage Grotesque Bold"/>
                <a:cs typeface="Bricolage Grotesque Bold"/>
                <a:sym typeface="Bricolage Grotesque Bold"/>
              </a:rPr>
              <a:t>Charts</a:t>
            </a:r>
          </a:p>
        </p:txBody>
      </p:sp>
      <p:sp>
        <p:nvSpPr>
          <p:cNvPr name="TextBox 11" id="11"/>
          <p:cNvSpPr txBox="true"/>
          <p:nvPr/>
        </p:nvSpPr>
        <p:spPr>
          <a:xfrm rot="0">
            <a:off x="1028700" y="3104428"/>
            <a:ext cx="6370043" cy="3706368"/>
          </a:xfrm>
          <a:prstGeom prst="rect">
            <a:avLst/>
          </a:prstGeom>
        </p:spPr>
        <p:txBody>
          <a:bodyPr anchor="t" rtlCol="false" tIns="0" lIns="0" bIns="0" rIns="0">
            <a:spAutoFit/>
          </a:bodyPr>
          <a:lstStyle/>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Stacked Area Chart </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Pie Chart</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Icon Tiles</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KPI Card </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Decomposition Tree</a:t>
            </a:r>
            <a:r>
              <a:rPr lang="en-US" sz="2300">
                <a:solidFill>
                  <a:srgbClr val="010440"/>
                </a:solidFill>
                <a:latin typeface="Bricolage Grotesque"/>
                <a:ea typeface="Bricolage Grotesque"/>
                <a:cs typeface="Bricolage Grotesque"/>
                <a:sym typeface="Bricolage Grotesque"/>
              </a:rPr>
              <a:t> </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Stacked Horizontal Bar Chart</a:t>
            </a:r>
          </a:p>
          <a:p>
            <a:pPr algn="l" marL="496571" indent="-248285" lvl="1">
              <a:lnSpc>
                <a:spcPts val="3726"/>
              </a:lnSpc>
              <a:buFont typeface="Arial"/>
              <a:buChar char="•"/>
            </a:pPr>
            <a:r>
              <a:rPr lang="en-US" sz="2300">
                <a:solidFill>
                  <a:srgbClr val="010440"/>
                </a:solidFill>
                <a:latin typeface="Bricolage Grotesque"/>
                <a:ea typeface="Bricolage Grotesque"/>
                <a:cs typeface="Bricolage Grotesque"/>
                <a:sym typeface="Bricolage Grotesque"/>
              </a:rPr>
              <a:t>Slicer / Filter Panel </a:t>
            </a:r>
          </a:p>
          <a:p>
            <a:pPr algn="l">
              <a:lnSpc>
                <a:spcPts val="3726"/>
              </a:lnSpc>
            </a:pPr>
          </a:p>
        </p:txBody>
      </p:sp>
      <p:sp>
        <p:nvSpPr>
          <p:cNvPr name="TextBox 12" id="12"/>
          <p:cNvSpPr txBox="true"/>
          <p:nvPr/>
        </p:nvSpPr>
        <p:spPr>
          <a:xfrm rot="0">
            <a:off x="11724086" y="2427097"/>
            <a:ext cx="6283701" cy="5289931"/>
          </a:xfrm>
          <a:prstGeom prst="rect">
            <a:avLst/>
          </a:prstGeom>
        </p:spPr>
        <p:txBody>
          <a:bodyPr anchor="t" rtlCol="false" tIns="0" lIns="0" bIns="0" rIns="0">
            <a:spAutoFit/>
          </a:bodyPr>
          <a:lstStyle/>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Males report more work interference.</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Most report no physical health issues.</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Both genders are represented.</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1,259 experienced work interference.</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Data spans 48 countries.</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Family history links to higher treatment.</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"No" group in Physical Consequence  seeks more treatment.</a:t>
            </a:r>
          </a:p>
          <a:p>
            <a:pPr algn="l" marL="496571" indent="-248285" lvl="1">
              <a:lnSpc>
                <a:spcPts val="4232"/>
              </a:lnSpc>
              <a:buFont typeface="Arial"/>
              <a:buChar char="•"/>
            </a:pPr>
            <a:r>
              <a:rPr lang="en-US" sz="2300">
                <a:solidFill>
                  <a:srgbClr val="010440"/>
                </a:solidFill>
                <a:latin typeface="Bricolage Grotesque"/>
                <a:ea typeface="Bricolage Grotesque"/>
                <a:cs typeface="Bricolage Grotesque"/>
                <a:sym typeface="Bricolage Grotesque"/>
              </a:rPr>
              <a:t>Filters enable focused analysis.</a:t>
            </a:r>
          </a:p>
          <a:p>
            <a:pPr algn="l">
              <a:lnSpc>
                <a:spcPts val="423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24111" y="267087"/>
            <a:ext cx="17708929" cy="9714891"/>
          </a:xfrm>
          <a:custGeom>
            <a:avLst/>
            <a:gdLst/>
            <a:ahLst/>
            <a:cxnLst/>
            <a:rect r="r" b="b" t="t" l="l"/>
            <a:pathLst>
              <a:path h="9714891" w="17708929">
                <a:moveTo>
                  <a:pt x="0" y="0"/>
                </a:moveTo>
                <a:lnTo>
                  <a:pt x="17708929" y="0"/>
                </a:lnTo>
                <a:lnTo>
                  <a:pt x="17708929" y="9714891"/>
                </a:lnTo>
                <a:lnTo>
                  <a:pt x="0" y="9714891"/>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3286668">
            <a:off x="3272506" y="-4960176"/>
            <a:ext cx="10805760" cy="11562583"/>
          </a:xfrm>
          <a:custGeom>
            <a:avLst/>
            <a:gdLst/>
            <a:ahLst/>
            <a:cxnLst/>
            <a:rect r="r" b="b" t="t" l="l"/>
            <a:pathLst>
              <a:path h="11562583" w="10805760">
                <a:moveTo>
                  <a:pt x="0" y="0"/>
                </a:moveTo>
                <a:lnTo>
                  <a:pt x="10805759" y="0"/>
                </a:lnTo>
                <a:lnTo>
                  <a:pt x="10805759" y="11562583"/>
                </a:lnTo>
                <a:lnTo>
                  <a:pt x="0" y="11562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65110" y="3169942"/>
            <a:ext cx="4405113" cy="3947116"/>
            <a:chOff x="0" y="0"/>
            <a:chExt cx="1160194" cy="1039570"/>
          </a:xfrm>
        </p:grpSpPr>
        <p:sp>
          <p:nvSpPr>
            <p:cNvPr name="Freeform 4" id="4"/>
            <p:cNvSpPr/>
            <p:nvPr/>
          </p:nvSpPr>
          <p:spPr>
            <a:xfrm flipH="false" flipV="false" rot="0">
              <a:off x="0" y="0"/>
              <a:ext cx="1160194" cy="1039570"/>
            </a:xfrm>
            <a:custGeom>
              <a:avLst/>
              <a:gdLst/>
              <a:ahLst/>
              <a:cxnLst/>
              <a:rect r="r" b="b" t="t" l="l"/>
              <a:pathLst>
                <a:path h="1039570" w="1160194">
                  <a:moveTo>
                    <a:pt x="87874" y="0"/>
                  </a:moveTo>
                  <a:lnTo>
                    <a:pt x="1072320" y="0"/>
                  </a:lnTo>
                  <a:cubicBezTo>
                    <a:pt x="1095626" y="0"/>
                    <a:pt x="1117977" y="9258"/>
                    <a:pt x="1134457" y="25738"/>
                  </a:cubicBezTo>
                  <a:cubicBezTo>
                    <a:pt x="1150936" y="42217"/>
                    <a:pt x="1160194" y="64569"/>
                    <a:pt x="1160194" y="87874"/>
                  </a:cubicBezTo>
                  <a:lnTo>
                    <a:pt x="1160194" y="951695"/>
                  </a:lnTo>
                  <a:cubicBezTo>
                    <a:pt x="1160194" y="1000227"/>
                    <a:pt x="1120852" y="1039570"/>
                    <a:pt x="1072320" y="1039570"/>
                  </a:cubicBezTo>
                  <a:lnTo>
                    <a:pt x="87874" y="1039570"/>
                  </a:lnTo>
                  <a:cubicBezTo>
                    <a:pt x="39343" y="1039570"/>
                    <a:pt x="0" y="1000227"/>
                    <a:pt x="0" y="951695"/>
                  </a:cubicBezTo>
                  <a:lnTo>
                    <a:pt x="0" y="87874"/>
                  </a:lnTo>
                  <a:cubicBezTo>
                    <a:pt x="0" y="39343"/>
                    <a:pt x="39343" y="0"/>
                    <a:pt x="87874"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160194" cy="1020520"/>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182285" y="6628784"/>
            <a:ext cx="4301456" cy="3904939"/>
          </a:xfrm>
          <a:custGeom>
            <a:avLst/>
            <a:gdLst/>
            <a:ahLst/>
            <a:cxnLst/>
            <a:rect r="r" b="b" t="t" l="l"/>
            <a:pathLst>
              <a:path h="3904939" w="4301456">
                <a:moveTo>
                  <a:pt x="0" y="0"/>
                </a:moveTo>
                <a:lnTo>
                  <a:pt x="4301456" y="0"/>
                </a:lnTo>
                <a:lnTo>
                  <a:pt x="4301456" y="3904939"/>
                </a:lnTo>
                <a:lnTo>
                  <a:pt x="0" y="3904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3986544" y="6382061"/>
            <a:ext cx="4301456" cy="3904939"/>
          </a:xfrm>
          <a:custGeom>
            <a:avLst/>
            <a:gdLst/>
            <a:ahLst/>
            <a:cxnLst/>
            <a:rect r="r" b="b" t="t" l="l"/>
            <a:pathLst>
              <a:path h="3904939" w="4301456">
                <a:moveTo>
                  <a:pt x="4301456" y="0"/>
                </a:moveTo>
                <a:lnTo>
                  <a:pt x="0" y="0"/>
                </a:lnTo>
                <a:lnTo>
                  <a:pt x="0" y="3904939"/>
                </a:lnTo>
                <a:lnTo>
                  <a:pt x="4301456" y="3904939"/>
                </a:lnTo>
                <a:lnTo>
                  <a:pt x="43014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999384" y="3658216"/>
            <a:ext cx="3736564" cy="2970568"/>
          </a:xfrm>
          <a:custGeom>
            <a:avLst/>
            <a:gdLst/>
            <a:ahLst/>
            <a:cxnLst/>
            <a:rect r="r" b="b" t="t" l="l"/>
            <a:pathLst>
              <a:path h="2970568" w="3736564">
                <a:moveTo>
                  <a:pt x="0" y="0"/>
                </a:moveTo>
                <a:lnTo>
                  <a:pt x="3736564" y="0"/>
                </a:lnTo>
                <a:lnTo>
                  <a:pt x="3736564" y="2970568"/>
                </a:lnTo>
                <a:lnTo>
                  <a:pt x="0" y="2970568"/>
                </a:lnTo>
                <a:lnTo>
                  <a:pt x="0" y="0"/>
                </a:lnTo>
                <a:close/>
              </a:path>
            </a:pathLst>
          </a:custGeom>
          <a:blipFill>
            <a:blip r:embed="rId6"/>
            <a:stretch>
              <a:fillRect l="0" t="0" r="0" b="0"/>
            </a:stretch>
          </a:blipFill>
        </p:spPr>
      </p:sp>
      <p:sp>
        <p:nvSpPr>
          <p:cNvPr name="TextBox 9" id="9"/>
          <p:cNvSpPr txBox="true"/>
          <p:nvPr/>
        </p:nvSpPr>
        <p:spPr>
          <a:xfrm rot="0">
            <a:off x="2228899" y="411541"/>
            <a:ext cx="1327753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Mental Health Analysis</a:t>
            </a:r>
          </a:p>
        </p:txBody>
      </p:sp>
      <p:sp>
        <p:nvSpPr>
          <p:cNvPr name="TextBox 10" id="10"/>
          <p:cNvSpPr txBox="true"/>
          <p:nvPr/>
        </p:nvSpPr>
        <p:spPr>
          <a:xfrm rot="0">
            <a:off x="413489" y="2094483"/>
            <a:ext cx="4190311" cy="480060"/>
          </a:xfrm>
          <a:prstGeom prst="rect">
            <a:avLst/>
          </a:prstGeom>
        </p:spPr>
        <p:txBody>
          <a:bodyPr anchor="t" rtlCol="false" tIns="0" lIns="0" bIns="0" rIns="0">
            <a:spAutoFit/>
          </a:bodyPr>
          <a:lstStyle/>
          <a:p>
            <a:pPr algn="l">
              <a:lnSpc>
                <a:spcPts val="3629"/>
              </a:lnSpc>
            </a:pPr>
            <a:r>
              <a:rPr lang="en-US" sz="3299" b="true">
                <a:solidFill>
                  <a:srgbClr val="010440"/>
                </a:solidFill>
                <a:latin typeface="Bricolage Grotesque Bold"/>
                <a:ea typeface="Bricolage Grotesque Bold"/>
                <a:cs typeface="Bricolage Grotesque Bold"/>
                <a:sym typeface="Bricolage Grotesque Bold"/>
              </a:rPr>
              <a:t>Charts</a:t>
            </a:r>
          </a:p>
        </p:txBody>
      </p:sp>
      <p:sp>
        <p:nvSpPr>
          <p:cNvPr name="TextBox 11" id="11"/>
          <p:cNvSpPr txBox="true"/>
          <p:nvPr/>
        </p:nvSpPr>
        <p:spPr>
          <a:xfrm rot="0">
            <a:off x="1028700" y="3285935"/>
            <a:ext cx="5830873" cy="3629406"/>
          </a:xfrm>
          <a:prstGeom prst="rect">
            <a:avLst/>
          </a:prstGeom>
        </p:spPr>
        <p:txBody>
          <a:bodyPr anchor="t" rtlCol="false" tIns="0" lIns="0" bIns="0" rIns="0">
            <a:spAutoFit/>
          </a:bodyPr>
          <a:lstStyle/>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Pie Chart </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Clustered Column Chart</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Icon Tiles </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Bar Chart (Horizontal)</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Clustered Bar Chart</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Matrix Table</a:t>
            </a:r>
          </a:p>
          <a:p>
            <a:pPr algn="l" marL="496571" indent="-248285" lvl="1">
              <a:lnSpc>
                <a:spcPts val="3657"/>
              </a:lnSpc>
              <a:buFont typeface="Arial"/>
              <a:buChar char="•"/>
            </a:pPr>
            <a:r>
              <a:rPr lang="en-US" sz="2300">
                <a:solidFill>
                  <a:srgbClr val="010440"/>
                </a:solidFill>
                <a:latin typeface="Bricolage Grotesque"/>
                <a:ea typeface="Bricolage Grotesque"/>
                <a:cs typeface="Bricolage Grotesque"/>
                <a:sym typeface="Bricolage Grotesque"/>
              </a:rPr>
              <a:t>Slicer Panel </a:t>
            </a:r>
          </a:p>
          <a:p>
            <a:pPr algn="l">
              <a:lnSpc>
                <a:spcPts val="3657"/>
              </a:lnSpc>
            </a:pPr>
          </a:p>
        </p:txBody>
      </p:sp>
      <p:sp>
        <p:nvSpPr>
          <p:cNvPr name="TextBox 12" id="12"/>
          <p:cNvSpPr txBox="true"/>
          <p:nvPr/>
        </p:nvSpPr>
        <p:spPr>
          <a:xfrm rot="0">
            <a:off x="11396857" y="2648712"/>
            <a:ext cx="6727686" cy="4837176"/>
          </a:xfrm>
          <a:prstGeom prst="rect">
            <a:avLst/>
          </a:prstGeom>
        </p:spPr>
        <p:txBody>
          <a:bodyPr anchor="t" rtlCol="false" tIns="0" lIns="0" bIns="0" rIns="0">
            <a:spAutoFit/>
          </a:bodyPr>
          <a:lstStyle/>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Almost equal people received and didn’t receive treatment.</a:t>
            </a:r>
          </a:p>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Both genders are represented.</a:t>
            </a:r>
          </a:p>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Ages 30–35 get the most treatment.</a:t>
            </a:r>
          </a:p>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Most treated people aren’t in wellness programs.</a:t>
            </a:r>
          </a:p>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Mental and physical health issues often overlap.</a:t>
            </a:r>
          </a:p>
          <a:p>
            <a:pPr algn="l" marL="496571" indent="-248285" lvl="1">
              <a:lnSpc>
                <a:spcPts val="4347"/>
              </a:lnSpc>
              <a:buFont typeface="Arial"/>
              <a:buChar char="•"/>
            </a:pPr>
            <a:r>
              <a:rPr lang="en-US" sz="2300">
                <a:solidFill>
                  <a:srgbClr val="010440"/>
                </a:solidFill>
                <a:latin typeface="Bricolage Grotesque"/>
                <a:ea typeface="Bricolage Grotesque"/>
                <a:cs typeface="Bricolage Grotesque"/>
                <a:sym typeface="Bricolage Grotesque"/>
              </a:rPr>
              <a:t>Filters help focus on specific health factors.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393532">
            <a:off x="-7611706" y="2105896"/>
            <a:ext cx="15913620" cy="15219208"/>
          </a:xfrm>
          <a:custGeom>
            <a:avLst/>
            <a:gdLst/>
            <a:ahLst/>
            <a:cxnLst/>
            <a:rect r="r" b="b" t="t" l="l"/>
            <a:pathLst>
              <a:path h="15219208" w="15913620">
                <a:moveTo>
                  <a:pt x="0" y="0"/>
                </a:moveTo>
                <a:lnTo>
                  <a:pt x="15913620" y="0"/>
                </a:lnTo>
                <a:lnTo>
                  <a:pt x="15913620" y="15219208"/>
                </a:lnTo>
                <a:lnTo>
                  <a:pt x="0" y="15219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3829" y="1677630"/>
            <a:ext cx="7072114" cy="4397569"/>
          </a:xfrm>
          <a:custGeom>
            <a:avLst/>
            <a:gdLst/>
            <a:ahLst/>
            <a:cxnLst/>
            <a:rect r="r" b="b" t="t" l="l"/>
            <a:pathLst>
              <a:path h="4397569" w="7072114">
                <a:moveTo>
                  <a:pt x="0" y="0"/>
                </a:moveTo>
                <a:lnTo>
                  <a:pt x="7072114" y="0"/>
                </a:lnTo>
                <a:lnTo>
                  <a:pt x="7072114" y="4397569"/>
                </a:lnTo>
                <a:lnTo>
                  <a:pt x="0" y="4397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96616">
            <a:off x="13353470" y="-4336214"/>
            <a:ext cx="11219403" cy="10729829"/>
          </a:xfrm>
          <a:custGeom>
            <a:avLst/>
            <a:gdLst/>
            <a:ahLst/>
            <a:cxnLst/>
            <a:rect r="r" b="b" t="t" l="l"/>
            <a:pathLst>
              <a:path h="10729829" w="11219403">
                <a:moveTo>
                  <a:pt x="0" y="0"/>
                </a:moveTo>
                <a:lnTo>
                  <a:pt x="11219402" y="0"/>
                </a:lnTo>
                <a:lnTo>
                  <a:pt x="11219402" y="10729828"/>
                </a:lnTo>
                <a:lnTo>
                  <a:pt x="0" y="1072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24578" y="810855"/>
            <a:ext cx="14838845"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Conclusion</a:t>
            </a:r>
          </a:p>
        </p:txBody>
      </p:sp>
      <p:sp>
        <p:nvSpPr>
          <p:cNvPr name="TextBox 6" id="6"/>
          <p:cNvSpPr txBox="true"/>
          <p:nvPr/>
        </p:nvSpPr>
        <p:spPr>
          <a:xfrm rot="0">
            <a:off x="6857861" y="2396223"/>
            <a:ext cx="10650693" cy="6176772"/>
          </a:xfrm>
          <a:prstGeom prst="rect">
            <a:avLst/>
          </a:prstGeom>
        </p:spPr>
        <p:txBody>
          <a:bodyPr anchor="t" rtlCol="false" tIns="0" lIns="0" bIns="0" rIns="0">
            <a:spAutoFit/>
          </a:bodyPr>
          <a:lstStyle/>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Mental health issues are more common than physical ones.</a:t>
            </a:r>
          </a:p>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50%+ report mental health consequences at work.</a:t>
            </a:r>
          </a:p>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U.S. dominates tech employee count and reported issues.</a:t>
            </a:r>
          </a:p>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Most work in tech companies, not startups.</a:t>
            </a:r>
          </a:p>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Ages 30–35 need treatment the most.</a:t>
            </a:r>
          </a:p>
          <a:p>
            <a:pPr algn="l" marL="518160" indent="-259080" lvl="1">
              <a:lnSpc>
                <a:spcPts val="5544"/>
              </a:lnSpc>
              <a:buFont typeface="Arial"/>
              <a:buChar char="•"/>
            </a:pPr>
            <a:r>
              <a:rPr lang="en-US" sz="2400" spc="340">
                <a:solidFill>
                  <a:srgbClr val="010440"/>
                </a:solidFill>
                <a:latin typeface="Bricolage Grotesque"/>
                <a:ea typeface="Bricolage Grotesque"/>
                <a:cs typeface="Bricolage Grotesque"/>
                <a:sym typeface="Bricolage Grotesque"/>
              </a:rPr>
              <a:t>Wellness programs slightly reduce treatment cases.</a:t>
            </a:r>
          </a:p>
          <a:p>
            <a:pPr algn="l">
              <a:lnSpc>
                <a:spcPts val="554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393532">
            <a:off x="-7611706" y="2105896"/>
            <a:ext cx="15913620" cy="15219208"/>
          </a:xfrm>
          <a:custGeom>
            <a:avLst/>
            <a:gdLst/>
            <a:ahLst/>
            <a:cxnLst/>
            <a:rect r="r" b="b" t="t" l="l"/>
            <a:pathLst>
              <a:path h="15219208" w="15913620">
                <a:moveTo>
                  <a:pt x="0" y="0"/>
                </a:moveTo>
                <a:lnTo>
                  <a:pt x="15913620" y="0"/>
                </a:lnTo>
                <a:lnTo>
                  <a:pt x="15913620" y="15219208"/>
                </a:lnTo>
                <a:lnTo>
                  <a:pt x="0" y="15219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6616">
            <a:off x="13353470" y="-4336214"/>
            <a:ext cx="11219403" cy="10729829"/>
          </a:xfrm>
          <a:custGeom>
            <a:avLst/>
            <a:gdLst/>
            <a:ahLst/>
            <a:cxnLst/>
            <a:rect r="r" b="b" t="t" l="l"/>
            <a:pathLst>
              <a:path h="10729829" w="11219403">
                <a:moveTo>
                  <a:pt x="0" y="0"/>
                </a:moveTo>
                <a:lnTo>
                  <a:pt x="11219402" y="0"/>
                </a:lnTo>
                <a:lnTo>
                  <a:pt x="11219402" y="10729828"/>
                </a:lnTo>
                <a:lnTo>
                  <a:pt x="0" y="10729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17755" y="2784348"/>
            <a:ext cx="11242001" cy="4423029"/>
          </a:xfrm>
          <a:prstGeom prst="rect">
            <a:avLst/>
          </a:prstGeom>
        </p:spPr>
        <p:txBody>
          <a:bodyPr anchor="t" rtlCol="false" tIns="0" lIns="0" bIns="0" rIns="0">
            <a:spAutoFit/>
          </a:bodyPr>
          <a:lstStyle/>
          <a:p>
            <a:pPr algn="l" marL="518160" indent="-259080" lvl="1">
              <a:lnSpc>
                <a:spcPts val="5928"/>
              </a:lnSpc>
              <a:buFont typeface="Arial"/>
              <a:buChar char="•"/>
            </a:pPr>
            <a:r>
              <a:rPr lang="en-US" sz="2400" spc="352">
                <a:solidFill>
                  <a:srgbClr val="010440"/>
                </a:solidFill>
                <a:latin typeface="Bricolage Grotesque"/>
                <a:ea typeface="Bricolage Grotesque"/>
                <a:cs typeface="Bricolage Grotesque"/>
                <a:sym typeface="Bricolage Grotesque"/>
              </a:rPr>
              <a:t>Awareness – Promote mental health education.</a:t>
            </a:r>
          </a:p>
          <a:p>
            <a:pPr algn="l" marL="518160" indent="-259080" lvl="1">
              <a:lnSpc>
                <a:spcPts val="5928"/>
              </a:lnSpc>
              <a:buFont typeface="Arial"/>
              <a:buChar char="•"/>
            </a:pPr>
            <a:r>
              <a:rPr lang="en-US" sz="2400" spc="352">
                <a:solidFill>
                  <a:srgbClr val="010440"/>
                </a:solidFill>
                <a:latin typeface="Bricolage Grotesque"/>
                <a:ea typeface="Bricolage Grotesque"/>
                <a:cs typeface="Bricolage Grotesque"/>
                <a:sym typeface="Bricolage Grotesque"/>
              </a:rPr>
              <a:t>Access – Provide therapy and counseling support.</a:t>
            </a:r>
          </a:p>
          <a:p>
            <a:pPr algn="l" marL="518160" indent="-259080" lvl="1">
              <a:lnSpc>
                <a:spcPts val="5928"/>
              </a:lnSpc>
              <a:buFont typeface="Arial"/>
              <a:buChar char="•"/>
            </a:pPr>
            <a:r>
              <a:rPr lang="en-US" sz="2400" spc="352">
                <a:solidFill>
                  <a:srgbClr val="010440"/>
                </a:solidFill>
                <a:latin typeface="Bricolage Grotesque"/>
                <a:ea typeface="Bricolage Grotesque"/>
                <a:cs typeface="Bricolage Grotesque"/>
                <a:sym typeface="Bricolage Grotesque"/>
              </a:rPr>
              <a:t>Training – Equip managers to handle mental health issues.</a:t>
            </a:r>
          </a:p>
          <a:p>
            <a:pPr algn="l" marL="518160" indent="-259080" lvl="1">
              <a:lnSpc>
                <a:spcPts val="5928"/>
              </a:lnSpc>
              <a:buFont typeface="Arial"/>
              <a:buChar char="•"/>
            </a:pPr>
            <a:r>
              <a:rPr lang="en-US" sz="2400" spc="352">
                <a:solidFill>
                  <a:srgbClr val="010440"/>
                </a:solidFill>
                <a:latin typeface="Bricolage Grotesque"/>
                <a:ea typeface="Bricolage Grotesque"/>
                <a:cs typeface="Bricolage Grotesque"/>
                <a:sym typeface="Bricolage Grotesque"/>
              </a:rPr>
              <a:t>Flexibility – Allow remote/hybrid work and flexible hours.</a:t>
            </a:r>
          </a:p>
          <a:p>
            <a:pPr algn="l" marL="518160" indent="-259080" lvl="1">
              <a:lnSpc>
                <a:spcPts val="5928"/>
              </a:lnSpc>
              <a:buFont typeface="Arial"/>
              <a:buChar char="•"/>
            </a:pPr>
            <a:r>
              <a:rPr lang="en-US" sz="2400" spc="352">
                <a:solidFill>
                  <a:srgbClr val="010440"/>
                </a:solidFill>
                <a:latin typeface="Bricolage Grotesque"/>
                <a:ea typeface="Bricolage Grotesque"/>
                <a:cs typeface="Bricolage Grotesque"/>
                <a:sym typeface="Bricolage Grotesque"/>
              </a:rPr>
              <a:t>Screenings – Offer anonymous mental health checkups.</a:t>
            </a:r>
          </a:p>
          <a:p>
            <a:pPr algn="l">
              <a:lnSpc>
                <a:spcPts val="5928"/>
              </a:lnSpc>
            </a:pPr>
          </a:p>
        </p:txBody>
      </p:sp>
      <p:sp>
        <p:nvSpPr>
          <p:cNvPr name="Freeform 5" id="5"/>
          <p:cNvSpPr/>
          <p:nvPr/>
        </p:nvSpPr>
        <p:spPr>
          <a:xfrm flipH="false" flipV="false" rot="0">
            <a:off x="625318" y="1721362"/>
            <a:ext cx="5901566" cy="5697694"/>
          </a:xfrm>
          <a:custGeom>
            <a:avLst/>
            <a:gdLst/>
            <a:ahLst/>
            <a:cxnLst/>
            <a:rect r="r" b="b" t="t" l="l"/>
            <a:pathLst>
              <a:path h="5697694" w="5901566">
                <a:moveTo>
                  <a:pt x="0" y="0"/>
                </a:moveTo>
                <a:lnTo>
                  <a:pt x="5901566" y="0"/>
                </a:lnTo>
                <a:lnTo>
                  <a:pt x="5901566" y="5697693"/>
                </a:lnTo>
                <a:lnTo>
                  <a:pt x="0" y="5697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24578" y="810855"/>
            <a:ext cx="14838845"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Solution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BE5E1"/>
        </a:solidFill>
      </p:bgPr>
    </p:bg>
    <p:spTree>
      <p:nvGrpSpPr>
        <p:cNvPr id="1" name=""/>
        <p:cNvGrpSpPr/>
        <p:nvPr/>
      </p:nvGrpSpPr>
      <p:grpSpPr>
        <a:xfrm>
          <a:off x="0" y="0"/>
          <a:ext cx="0" cy="0"/>
          <a:chOff x="0" y="0"/>
          <a:chExt cx="0" cy="0"/>
        </a:xfrm>
      </p:grpSpPr>
      <p:sp>
        <p:nvSpPr>
          <p:cNvPr name="Freeform 2" id="2"/>
          <p:cNvSpPr/>
          <p:nvPr/>
        </p:nvSpPr>
        <p:spPr>
          <a:xfrm flipH="false" flipV="false" rot="2872579">
            <a:off x="4631820" y="-3144349"/>
            <a:ext cx="17824581" cy="15102281"/>
          </a:xfrm>
          <a:custGeom>
            <a:avLst/>
            <a:gdLst/>
            <a:ahLst/>
            <a:cxnLst/>
            <a:rect r="r" b="b" t="t" l="l"/>
            <a:pathLst>
              <a:path h="15102281" w="17824581">
                <a:moveTo>
                  <a:pt x="0" y="0"/>
                </a:moveTo>
                <a:lnTo>
                  <a:pt x="17824581" y="0"/>
                </a:lnTo>
                <a:lnTo>
                  <a:pt x="17824581" y="15102282"/>
                </a:lnTo>
                <a:lnTo>
                  <a:pt x="0" y="15102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0695">
            <a:off x="12118145" y="-2317873"/>
            <a:ext cx="8564472" cy="8496423"/>
          </a:xfrm>
          <a:custGeom>
            <a:avLst/>
            <a:gdLst/>
            <a:ahLst/>
            <a:cxnLst/>
            <a:rect r="r" b="b" t="t" l="l"/>
            <a:pathLst>
              <a:path h="8496423" w="8564472">
                <a:moveTo>
                  <a:pt x="0" y="0"/>
                </a:moveTo>
                <a:lnTo>
                  <a:pt x="8564473" y="0"/>
                </a:lnTo>
                <a:lnTo>
                  <a:pt x="8564473" y="8496423"/>
                </a:lnTo>
                <a:lnTo>
                  <a:pt x="0" y="8496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40124" y="3384446"/>
            <a:ext cx="10589759" cy="2187568"/>
          </a:xfrm>
          <a:prstGeom prst="rect">
            <a:avLst/>
          </a:prstGeom>
        </p:spPr>
        <p:txBody>
          <a:bodyPr anchor="t" rtlCol="false" tIns="0" lIns="0" bIns="0" rIns="0">
            <a:spAutoFit/>
          </a:bodyPr>
          <a:lstStyle/>
          <a:p>
            <a:pPr algn="l">
              <a:lnSpc>
                <a:spcPts val="16820"/>
              </a:lnSpc>
            </a:pPr>
            <a:r>
              <a:rPr lang="en-US" sz="15291" b="true">
                <a:solidFill>
                  <a:srgbClr val="010440"/>
                </a:solidFill>
                <a:latin typeface="Bricolage Grotesque Bold"/>
                <a:ea typeface="Bricolage Grotesque Bold"/>
                <a:cs typeface="Bricolage Grotesque Bold"/>
                <a:sym typeface="Bricolage Grotesqu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6011842" y="4159766"/>
            <a:ext cx="18497310" cy="12254468"/>
          </a:xfrm>
          <a:custGeom>
            <a:avLst/>
            <a:gdLst/>
            <a:ahLst/>
            <a:cxnLst/>
            <a:rect r="r" b="b" t="t" l="l"/>
            <a:pathLst>
              <a:path h="12254468" w="18497310">
                <a:moveTo>
                  <a:pt x="0" y="0"/>
                </a:moveTo>
                <a:lnTo>
                  <a:pt x="18497310" y="0"/>
                </a:lnTo>
                <a:lnTo>
                  <a:pt x="18497310" y="12254468"/>
                </a:lnTo>
                <a:lnTo>
                  <a:pt x="0" y="12254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99615" y="1663568"/>
            <a:ext cx="6420456" cy="6330828"/>
            <a:chOff x="0" y="0"/>
            <a:chExt cx="1690984" cy="1667379"/>
          </a:xfrm>
        </p:grpSpPr>
        <p:sp>
          <p:nvSpPr>
            <p:cNvPr name="Freeform 4" id="4"/>
            <p:cNvSpPr/>
            <p:nvPr/>
          </p:nvSpPr>
          <p:spPr>
            <a:xfrm flipH="false" flipV="false" rot="0">
              <a:off x="0" y="0"/>
              <a:ext cx="1690984" cy="1667378"/>
            </a:xfrm>
            <a:custGeom>
              <a:avLst/>
              <a:gdLst/>
              <a:ahLst/>
              <a:cxnLst/>
              <a:rect r="r" b="b" t="t" l="l"/>
              <a:pathLst>
                <a:path h="1667378" w="1690984">
                  <a:moveTo>
                    <a:pt x="60291" y="0"/>
                  </a:moveTo>
                  <a:lnTo>
                    <a:pt x="1630693" y="0"/>
                  </a:lnTo>
                  <a:cubicBezTo>
                    <a:pt x="1663991" y="0"/>
                    <a:pt x="1690984" y="26993"/>
                    <a:pt x="1690984" y="60291"/>
                  </a:cubicBezTo>
                  <a:lnTo>
                    <a:pt x="1690984" y="1607087"/>
                  </a:lnTo>
                  <a:cubicBezTo>
                    <a:pt x="1690984" y="1623078"/>
                    <a:pt x="1684632" y="1638413"/>
                    <a:pt x="1673326" y="1649720"/>
                  </a:cubicBezTo>
                  <a:cubicBezTo>
                    <a:pt x="1662019" y="1661026"/>
                    <a:pt x="1646684" y="1667378"/>
                    <a:pt x="1630693" y="1667378"/>
                  </a:cubicBezTo>
                  <a:lnTo>
                    <a:pt x="60291" y="1667378"/>
                  </a:lnTo>
                  <a:cubicBezTo>
                    <a:pt x="44301" y="1667378"/>
                    <a:pt x="28966" y="1661026"/>
                    <a:pt x="17659" y="1649720"/>
                  </a:cubicBezTo>
                  <a:cubicBezTo>
                    <a:pt x="6352" y="1638413"/>
                    <a:pt x="0" y="1623078"/>
                    <a:pt x="0" y="1607087"/>
                  </a:cubicBezTo>
                  <a:lnTo>
                    <a:pt x="0" y="60291"/>
                  </a:lnTo>
                  <a:cubicBezTo>
                    <a:pt x="0" y="44301"/>
                    <a:pt x="6352" y="28966"/>
                    <a:pt x="17659" y="17659"/>
                  </a:cubicBezTo>
                  <a:cubicBezTo>
                    <a:pt x="28966" y="6352"/>
                    <a:pt x="44301" y="0"/>
                    <a:pt x="60291"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690984" cy="1648329"/>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true" flipV="false" rot="-280364">
            <a:off x="-4348962" y="-4790293"/>
            <a:ext cx="13625918" cy="12347811"/>
          </a:xfrm>
          <a:custGeom>
            <a:avLst/>
            <a:gdLst/>
            <a:ahLst/>
            <a:cxnLst/>
            <a:rect r="r" b="b" t="t" l="l"/>
            <a:pathLst>
              <a:path h="12347811" w="13625918">
                <a:moveTo>
                  <a:pt x="13625918" y="0"/>
                </a:moveTo>
                <a:lnTo>
                  <a:pt x="0" y="0"/>
                </a:lnTo>
                <a:lnTo>
                  <a:pt x="0" y="12347811"/>
                </a:lnTo>
                <a:lnTo>
                  <a:pt x="13625918" y="12347811"/>
                </a:lnTo>
                <a:lnTo>
                  <a:pt x="136259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88872">
            <a:off x="-814467" y="-4611745"/>
            <a:ext cx="5143162" cy="5503383"/>
          </a:xfrm>
          <a:custGeom>
            <a:avLst/>
            <a:gdLst/>
            <a:ahLst/>
            <a:cxnLst/>
            <a:rect r="r" b="b" t="t" l="l"/>
            <a:pathLst>
              <a:path h="5503383" w="5143162">
                <a:moveTo>
                  <a:pt x="0" y="0"/>
                </a:moveTo>
                <a:lnTo>
                  <a:pt x="5143162" y="0"/>
                </a:lnTo>
                <a:lnTo>
                  <a:pt x="5143162" y="5503383"/>
                </a:lnTo>
                <a:lnTo>
                  <a:pt x="0" y="5503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302179" y="2682813"/>
            <a:ext cx="5215328" cy="4921373"/>
          </a:xfrm>
          <a:custGeom>
            <a:avLst/>
            <a:gdLst/>
            <a:ahLst/>
            <a:cxnLst/>
            <a:rect r="r" b="b" t="t" l="l"/>
            <a:pathLst>
              <a:path h="4921373" w="5215328">
                <a:moveTo>
                  <a:pt x="0" y="0"/>
                </a:moveTo>
                <a:lnTo>
                  <a:pt x="5215328" y="0"/>
                </a:lnTo>
                <a:lnTo>
                  <a:pt x="5215328" y="4921374"/>
                </a:lnTo>
                <a:lnTo>
                  <a:pt x="0" y="49213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933352" y="442543"/>
            <a:ext cx="8421295" cy="941070"/>
          </a:xfrm>
          <a:prstGeom prst="rect">
            <a:avLst/>
          </a:prstGeom>
        </p:spPr>
        <p:txBody>
          <a:bodyPr anchor="t" rtlCol="false" tIns="0" lIns="0" bIns="0" rIns="0">
            <a:spAutoFit/>
          </a:bodyPr>
          <a:lstStyle/>
          <a:p>
            <a:pPr algn="l">
              <a:lnSpc>
                <a:spcPts val="7259"/>
              </a:lnSpc>
            </a:pPr>
            <a:r>
              <a:rPr lang="en-US" sz="6599" b="true">
                <a:solidFill>
                  <a:srgbClr val="010440"/>
                </a:solidFill>
                <a:latin typeface="Bricolage Grotesque Bold"/>
                <a:ea typeface="Bricolage Grotesque Bold"/>
                <a:cs typeface="Bricolage Grotesque Bold"/>
                <a:sym typeface="Bricolage Grotesque Bold"/>
              </a:rPr>
              <a:t>Team Members</a:t>
            </a:r>
          </a:p>
        </p:txBody>
      </p:sp>
      <p:sp>
        <p:nvSpPr>
          <p:cNvPr name="TextBox 10" id="10"/>
          <p:cNvSpPr txBox="true"/>
          <p:nvPr/>
        </p:nvSpPr>
        <p:spPr>
          <a:xfrm rot="0">
            <a:off x="237617" y="2340263"/>
            <a:ext cx="6790558" cy="10026397"/>
          </a:xfrm>
          <a:prstGeom prst="rect">
            <a:avLst/>
          </a:prstGeom>
        </p:spPr>
        <p:txBody>
          <a:bodyPr anchor="t" rtlCol="false" tIns="0" lIns="0" bIns="0" rIns="0">
            <a:spAutoFit/>
          </a:bodyPr>
          <a:lstStyle/>
          <a:p>
            <a:pPr algn="l">
              <a:lnSpc>
                <a:spcPts val="4991"/>
              </a:lnSpc>
            </a:pPr>
            <a:r>
              <a:rPr lang="en-US" sz="3199" spc="236">
                <a:solidFill>
                  <a:srgbClr val="010440"/>
                </a:solidFill>
                <a:latin typeface="Bricolage Grotesque"/>
                <a:ea typeface="Bricolage Grotesque"/>
                <a:cs typeface="Bricolage Grotesque"/>
                <a:sym typeface="Bricolage Grotesque"/>
              </a:rPr>
              <a:t>1.K.Shahana - Team Leader</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8208E23ASR049</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2.B.Abisheak</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8208E23ASR001</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3.K.Balachandran</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8208E23ASR011</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4.B.Afrid Ahamed</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8208E23ASR002</a:t>
            </a:r>
          </a:p>
          <a:p>
            <a:pPr algn="l">
              <a:lnSpc>
                <a:spcPts val="4991"/>
              </a:lnSpc>
            </a:pPr>
          </a:p>
          <a:p>
            <a:pPr algn="l">
              <a:lnSpc>
                <a:spcPts val="4991"/>
              </a:lnSpc>
            </a:pPr>
          </a:p>
          <a:p>
            <a:pPr algn="l">
              <a:lnSpc>
                <a:spcPts val="4991"/>
              </a:lnSpc>
            </a:pPr>
          </a:p>
          <a:p>
            <a:pPr algn="l">
              <a:lnSpc>
                <a:spcPts val="4991"/>
              </a:lnSpc>
            </a:pPr>
          </a:p>
          <a:p>
            <a:pPr algn="l">
              <a:lnSpc>
                <a:spcPts val="4991"/>
              </a:lnSpc>
            </a:pPr>
          </a:p>
        </p:txBody>
      </p:sp>
      <p:sp>
        <p:nvSpPr>
          <p:cNvPr name="TextBox 11" id="11"/>
          <p:cNvSpPr txBox="true"/>
          <p:nvPr/>
        </p:nvSpPr>
        <p:spPr>
          <a:xfrm rot="0">
            <a:off x="7218938" y="2375154"/>
            <a:ext cx="3850124" cy="6883146"/>
          </a:xfrm>
          <a:prstGeom prst="rect">
            <a:avLst/>
          </a:prstGeom>
        </p:spPr>
        <p:txBody>
          <a:bodyPr anchor="t" rtlCol="false" tIns="0" lIns="0" bIns="0" rIns="0">
            <a:spAutoFit/>
          </a:bodyPr>
          <a:lstStyle/>
          <a:p>
            <a:pPr algn="l">
              <a:lnSpc>
                <a:spcPts val="4991"/>
              </a:lnSpc>
            </a:pPr>
            <a:r>
              <a:rPr lang="en-US" sz="3199" spc="236">
                <a:solidFill>
                  <a:srgbClr val="010440"/>
                </a:solidFill>
                <a:latin typeface="Bricolage Grotesque"/>
                <a:ea typeface="Bricolage Grotesque"/>
                <a:cs typeface="Bricolage Grotesque"/>
                <a:sym typeface="Bricolage Grotesque"/>
              </a:rPr>
              <a:t>5.K.Mathan</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8208E23ASR034</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6.K.Subanraj</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8208E23ASR056</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7.N.Swathi</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8208E23ASR061</a:t>
            </a:r>
          </a:p>
          <a:p>
            <a:pPr algn="l">
              <a:lnSpc>
                <a:spcPts val="4991"/>
              </a:lnSpc>
            </a:pPr>
          </a:p>
          <a:p>
            <a:pPr algn="l">
              <a:lnSpc>
                <a:spcPts val="4991"/>
              </a:lnSpc>
            </a:pPr>
            <a:r>
              <a:rPr lang="en-US" sz="3199" spc="236">
                <a:solidFill>
                  <a:srgbClr val="010440"/>
                </a:solidFill>
                <a:latin typeface="Bricolage Grotesque"/>
                <a:ea typeface="Bricolage Grotesque"/>
                <a:cs typeface="Bricolage Grotesque"/>
                <a:sym typeface="Bricolage Grotesque"/>
              </a:rPr>
              <a:t>8.A.Muthulakshmi</a:t>
            </a:r>
          </a:p>
          <a:p>
            <a:pPr algn="l">
              <a:lnSpc>
                <a:spcPts val="4991"/>
              </a:lnSpc>
            </a:pPr>
            <a:r>
              <a:rPr lang="en-US" sz="3199" spc="236">
                <a:solidFill>
                  <a:srgbClr val="010440"/>
                </a:solidFill>
                <a:latin typeface="Bricolage Grotesque"/>
                <a:ea typeface="Bricolage Grotesque"/>
                <a:cs typeface="Bricolage Grotesque"/>
                <a:sym typeface="Bricolage Grotesque"/>
              </a:rPr>
              <a:t>8208E23ASR036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454330" y="2729967"/>
            <a:ext cx="3681092" cy="2461118"/>
            <a:chOff x="0" y="0"/>
            <a:chExt cx="969506" cy="648196"/>
          </a:xfrm>
        </p:grpSpPr>
        <p:sp>
          <p:nvSpPr>
            <p:cNvPr name="Freeform 3" id="3"/>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Freeform 5" id="5"/>
          <p:cNvSpPr/>
          <p:nvPr/>
        </p:nvSpPr>
        <p:spPr>
          <a:xfrm flipH="false" flipV="false" rot="-6100030">
            <a:off x="-5765569" y="354309"/>
            <a:ext cx="16890606" cy="15719524"/>
          </a:xfrm>
          <a:custGeom>
            <a:avLst/>
            <a:gdLst/>
            <a:ahLst/>
            <a:cxnLst/>
            <a:rect r="r" b="b" t="t" l="l"/>
            <a:pathLst>
              <a:path h="15719524" w="16890606">
                <a:moveTo>
                  <a:pt x="0" y="0"/>
                </a:moveTo>
                <a:lnTo>
                  <a:pt x="16890606" y="0"/>
                </a:lnTo>
                <a:lnTo>
                  <a:pt x="16890606" y="15719524"/>
                </a:lnTo>
                <a:lnTo>
                  <a:pt x="0" y="15719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5822" y="6286500"/>
            <a:ext cx="3681092" cy="2461118"/>
            <a:chOff x="0" y="0"/>
            <a:chExt cx="969506" cy="648196"/>
          </a:xfrm>
        </p:grpSpPr>
        <p:sp>
          <p:nvSpPr>
            <p:cNvPr name="Freeform 7" id="7"/>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8" id="8"/>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9" id="9"/>
          <p:cNvGrpSpPr/>
          <p:nvPr/>
        </p:nvGrpSpPr>
        <p:grpSpPr>
          <a:xfrm rot="0">
            <a:off x="5024055" y="2729967"/>
            <a:ext cx="3663134" cy="2461118"/>
            <a:chOff x="0" y="0"/>
            <a:chExt cx="964776" cy="648196"/>
          </a:xfrm>
        </p:grpSpPr>
        <p:sp>
          <p:nvSpPr>
            <p:cNvPr name="Freeform 10" id="10"/>
            <p:cNvSpPr/>
            <p:nvPr/>
          </p:nvSpPr>
          <p:spPr>
            <a:xfrm flipH="false" flipV="false" rot="0">
              <a:off x="0" y="0"/>
              <a:ext cx="964776" cy="648196"/>
            </a:xfrm>
            <a:custGeom>
              <a:avLst/>
              <a:gdLst/>
              <a:ahLst/>
              <a:cxnLst/>
              <a:rect r="r" b="b" t="t" l="l"/>
              <a:pathLst>
                <a:path h="648196" w="964776">
                  <a:moveTo>
                    <a:pt x="105673" y="0"/>
                  </a:moveTo>
                  <a:lnTo>
                    <a:pt x="859103" y="0"/>
                  </a:lnTo>
                  <a:cubicBezTo>
                    <a:pt x="887129" y="0"/>
                    <a:pt x="914007" y="11133"/>
                    <a:pt x="933825" y="30951"/>
                  </a:cubicBezTo>
                  <a:cubicBezTo>
                    <a:pt x="953643" y="50769"/>
                    <a:pt x="964776" y="77647"/>
                    <a:pt x="964776" y="105673"/>
                  </a:cubicBezTo>
                  <a:lnTo>
                    <a:pt x="964776" y="542522"/>
                  </a:lnTo>
                  <a:cubicBezTo>
                    <a:pt x="964776" y="570549"/>
                    <a:pt x="953643" y="597427"/>
                    <a:pt x="933825" y="617245"/>
                  </a:cubicBezTo>
                  <a:cubicBezTo>
                    <a:pt x="914007" y="637062"/>
                    <a:pt x="887129" y="648196"/>
                    <a:pt x="859103" y="648196"/>
                  </a:cubicBezTo>
                  <a:lnTo>
                    <a:pt x="105673" y="648196"/>
                  </a:lnTo>
                  <a:cubicBezTo>
                    <a:pt x="47312" y="648196"/>
                    <a:pt x="0" y="600884"/>
                    <a:pt x="0" y="542522"/>
                  </a:cubicBezTo>
                  <a:lnTo>
                    <a:pt x="0" y="105673"/>
                  </a:lnTo>
                  <a:cubicBezTo>
                    <a:pt x="0" y="47312"/>
                    <a:pt x="47312" y="0"/>
                    <a:pt x="105673" y="0"/>
                  </a:cubicBezTo>
                  <a:close/>
                </a:path>
              </a:pathLst>
            </a:custGeom>
            <a:solidFill>
              <a:srgbClr val="BBE5E1"/>
            </a:solidFill>
            <a:ln cap="rnd">
              <a:noFill/>
              <a:prstDash val="solid"/>
              <a:round/>
            </a:ln>
          </p:spPr>
        </p:sp>
        <p:sp>
          <p:nvSpPr>
            <p:cNvPr name="TextBox 11" id="11"/>
            <p:cNvSpPr txBox="true"/>
            <p:nvPr/>
          </p:nvSpPr>
          <p:spPr>
            <a:xfrm>
              <a:off x="0" y="19050"/>
              <a:ext cx="964776" cy="629146"/>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Freeform 12" id="12"/>
          <p:cNvSpPr/>
          <p:nvPr/>
        </p:nvSpPr>
        <p:spPr>
          <a:xfrm flipH="false" flipV="false" rot="-5400000">
            <a:off x="12767154" y="-329762"/>
            <a:ext cx="5191085" cy="5850608"/>
          </a:xfrm>
          <a:custGeom>
            <a:avLst/>
            <a:gdLst/>
            <a:ahLst/>
            <a:cxnLst/>
            <a:rect r="r" b="b" t="t" l="l"/>
            <a:pathLst>
              <a:path h="5850608" w="5191085">
                <a:moveTo>
                  <a:pt x="0" y="0"/>
                </a:moveTo>
                <a:lnTo>
                  <a:pt x="5191084" y="0"/>
                </a:lnTo>
                <a:lnTo>
                  <a:pt x="5191084" y="5850608"/>
                </a:lnTo>
                <a:lnTo>
                  <a:pt x="0" y="5850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575822" y="2682382"/>
            <a:ext cx="3681092" cy="2461118"/>
            <a:chOff x="0" y="0"/>
            <a:chExt cx="969506" cy="648196"/>
          </a:xfrm>
        </p:grpSpPr>
        <p:sp>
          <p:nvSpPr>
            <p:cNvPr name="Freeform 14" id="14"/>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15" id="15"/>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TextBox 16" id="16"/>
          <p:cNvSpPr txBox="true"/>
          <p:nvPr/>
        </p:nvSpPr>
        <p:spPr>
          <a:xfrm rot="0">
            <a:off x="4989185" y="1406054"/>
            <a:ext cx="8309629" cy="866712"/>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Table of Content</a:t>
            </a:r>
          </a:p>
        </p:txBody>
      </p:sp>
      <p:sp>
        <p:nvSpPr>
          <p:cNvPr name="TextBox 17" id="17"/>
          <p:cNvSpPr txBox="true"/>
          <p:nvPr/>
        </p:nvSpPr>
        <p:spPr>
          <a:xfrm rot="0">
            <a:off x="1068851" y="3044292"/>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01</a:t>
            </a:r>
          </a:p>
        </p:txBody>
      </p:sp>
      <p:sp>
        <p:nvSpPr>
          <p:cNvPr name="TextBox 18" id="18"/>
          <p:cNvSpPr txBox="true"/>
          <p:nvPr/>
        </p:nvSpPr>
        <p:spPr>
          <a:xfrm rot="0">
            <a:off x="14316523" y="3044292"/>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04</a:t>
            </a:r>
          </a:p>
        </p:txBody>
      </p:sp>
      <p:sp>
        <p:nvSpPr>
          <p:cNvPr name="TextBox 19" id="19"/>
          <p:cNvSpPr txBox="true"/>
          <p:nvPr/>
        </p:nvSpPr>
        <p:spPr>
          <a:xfrm rot="0">
            <a:off x="5436767" y="3044292"/>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02</a:t>
            </a:r>
          </a:p>
        </p:txBody>
      </p:sp>
      <p:grpSp>
        <p:nvGrpSpPr>
          <p:cNvPr name="Group 20" id="20"/>
          <p:cNvGrpSpPr/>
          <p:nvPr/>
        </p:nvGrpSpPr>
        <p:grpSpPr>
          <a:xfrm rot="0">
            <a:off x="5024055" y="6286500"/>
            <a:ext cx="3681092" cy="2461118"/>
            <a:chOff x="0" y="0"/>
            <a:chExt cx="969506" cy="648196"/>
          </a:xfrm>
        </p:grpSpPr>
        <p:sp>
          <p:nvSpPr>
            <p:cNvPr name="Freeform 21" id="21"/>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22" id="22"/>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TextBox 23" id="23"/>
          <p:cNvSpPr txBox="true"/>
          <p:nvPr/>
        </p:nvSpPr>
        <p:spPr>
          <a:xfrm rot="0">
            <a:off x="1068851" y="6650284"/>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05</a:t>
            </a:r>
          </a:p>
        </p:txBody>
      </p:sp>
      <p:sp>
        <p:nvSpPr>
          <p:cNvPr name="TextBox 24" id="24"/>
          <p:cNvSpPr txBox="true"/>
          <p:nvPr/>
        </p:nvSpPr>
        <p:spPr>
          <a:xfrm rot="0">
            <a:off x="1023858" y="4162385"/>
            <a:ext cx="4192701"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Problem </a:t>
            </a:r>
          </a:p>
          <a:p>
            <a:pPr algn="l">
              <a:lnSpc>
                <a:spcPts val="3300"/>
              </a:lnSpc>
            </a:pPr>
            <a:r>
              <a:rPr lang="en-US" sz="3000">
                <a:solidFill>
                  <a:srgbClr val="010440"/>
                </a:solidFill>
                <a:latin typeface="Bricolage Grotesque"/>
                <a:ea typeface="Bricolage Grotesque"/>
                <a:cs typeface="Bricolage Grotesque"/>
                <a:sym typeface="Bricolage Grotesque"/>
              </a:rPr>
              <a:t>Statement</a:t>
            </a:r>
          </a:p>
        </p:txBody>
      </p:sp>
      <p:sp>
        <p:nvSpPr>
          <p:cNvPr name="TextBox 25" id="25"/>
          <p:cNvSpPr txBox="true"/>
          <p:nvPr/>
        </p:nvSpPr>
        <p:spPr>
          <a:xfrm rot="0">
            <a:off x="5436767" y="4162385"/>
            <a:ext cx="3931794" cy="4381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Abstract</a:t>
            </a:r>
          </a:p>
        </p:txBody>
      </p:sp>
      <p:sp>
        <p:nvSpPr>
          <p:cNvPr name="TextBox 26" id="26"/>
          <p:cNvSpPr txBox="true"/>
          <p:nvPr/>
        </p:nvSpPr>
        <p:spPr>
          <a:xfrm rot="0">
            <a:off x="9756849" y="3044292"/>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03</a:t>
            </a:r>
          </a:p>
        </p:txBody>
      </p:sp>
      <p:sp>
        <p:nvSpPr>
          <p:cNvPr name="TextBox 27" id="27"/>
          <p:cNvSpPr txBox="true"/>
          <p:nvPr/>
        </p:nvSpPr>
        <p:spPr>
          <a:xfrm rot="0">
            <a:off x="5436767" y="6650284"/>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06</a:t>
            </a:r>
          </a:p>
        </p:txBody>
      </p:sp>
      <p:sp>
        <p:nvSpPr>
          <p:cNvPr name="TextBox 28" id="28"/>
          <p:cNvSpPr txBox="true"/>
          <p:nvPr/>
        </p:nvSpPr>
        <p:spPr>
          <a:xfrm rot="0">
            <a:off x="9714247" y="4162385"/>
            <a:ext cx="4192701"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Analysis of </a:t>
            </a:r>
          </a:p>
          <a:p>
            <a:pPr algn="l">
              <a:lnSpc>
                <a:spcPts val="3300"/>
              </a:lnSpc>
            </a:pPr>
            <a:r>
              <a:rPr lang="en-US" sz="3000">
                <a:solidFill>
                  <a:srgbClr val="010440"/>
                </a:solidFill>
                <a:latin typeface="Bricolage Grotesque"/>
                <a:ea typeface="Bricolage Grotesque"/>
                <a:cs typeface="Bricolage Grotesque"/>
                <a:sym typeface="Bricolage Grotesque"/>
              </a:rPr>
              <a:t>Dashboard</a:t>
            </a:r>
          </a:p>
        </p:txBody>
      </p:sp>
      <p:grpSp>
        <p:nvGrpSpPr>
          <p:cNvPr name="Group 29" id="29"/>
          <p:cNvGrpSpPr/>
          <p:nvPr/>
        </p:nvGrpSpPr>
        <p:grpSpPr>
          <a:xfrm rot="0">
            <a:off x="13917565" y="6286500"/>
            <a:ext cx="3681092" cy="2461118"/>
            <a:chOff x="0" y="0"/>
            <a:chExt cx="969506" cy="648196"/>
          </a:xfrm>
        </p:grpSpPr>
        <p:sp>
          <p:nvSpPr>
            <p:cNvPr name="Freeform 30" id="30"/>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31" id="31"/>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32" id="32"/>
          <p:cNvGrpSpPr/>
          <p:nvPr/>
        </p:nvGrpSpPr>
        <p:grpSpPr>
          <a:xfrm rot="0">
            <a:off x="13906948" y="2729967"/>
            <a:ext cx="3681092" cy="2461118"/>
            <a:chOff x="0" y="0"/>
            <a:chExt cx="969506" cy="648196"/>
          </a:xfrm>
        </p:grpSpPr>
        <p:sp>
          <p:nvSpPr>
            <p:cNvPr name="Freeform 33" id="33"/>
            <p:cNvSpPr/>
            <p:nvPr/>
          </p:nvSpPr>
          <p:spPr>
            <a:xfrm flipH="false" flipV="false" rot="0">
              <a:off x="0" y="0"/>
              <a:ext cx="969506" cy="648196"/>
            </a:xfrm>
            <a:custGeom>
              <a:avLst/>
              <a:gdLst/>
              <a:ahLst/>
              <a:cxnLst/>
              <a:rect r="r" b="b" t="t" l="l"/>
              <a:pathLst>
                <a:path h="648196" w="969506">
                  <a:moveTo>
                    <a:pt x="105158" y="0"/>
                  </a:moveTo>
                  <a:lnTo>
                    <a:pt x="864348" y="0"/>
                  </a:lnTo>
                  <a:cubicBezTo>
                    <a:pt x="892237" y="0"/>
                    <a:pt x="918985" y="11079"/>
                    <a:pt x="938706" y="30800"/>
                  </a:cubicBezTo>
                  <a:cubicBezTo>
                    <a:pt x="958427" y="50521"/>
                    <a:pt x="969506" y="77268"/>
                    <a:pt x="969506" y="105158"/>
                  </a:cubicBezTo>
                  <a:lnTo>
                    <a:pt x="969506" y="543038"/>
                  </a:lnTo>
                  <a:cubicBezTo>
                    <a:pt x="969506" y="570927"/>
                    <a:pt x="958427" y="597675"/>
                    <a:pt x="938706" y="617396"/>
                  </a:cubicBezTo>
                  <a:cubicBezTo>
                    <a:pt x="918985" y="637117"/>
                    <a:pt x="892237" y="648196"/>
                    <a:pt x="864348" y="648196"/>
                  </a:cubicBezTo>
                  <a:lnTo>
                    <a:pt x="105158" y="648196"/>
                  </a:lnTo>
                  <a:cubicBezTo>
                    <a:pt x="77268" y="648196"/>
                    <a:pt x="50521" y="637117"/>
                    <a:pt x="30800" y="617396"/>
                  </a:cubicBezTo>
                  <a:cubicBezTo>
                    <a:pt x="11079" y="597675"/>
                    <a:pt x="0" y="570927"/>
                    <a:pt x="0" y="543038"/>
                  </a:cubicBezTo>
                  <a:lnTo>
                    <a:pt x="0" y="105158"/>
                  </a:lnTo>
                  <a:cubicBezTo>
                    <a:pt x="0" y="77268"/>
                    <a:pt x="11079" y="50521"/>
                    <a:pt x="30800" y="30800"/>
                  </a:cubicBezTo>
                  <a:cubicBezTo>
                    <a:pt x="50521" y="11079"/>
                    <a:pt x="77268" y="0"/>
                    <a:pt x="105158" y="0"/>
                  </a:cubicBezTo>
                  <a:close/>
                </a:path>
              </a:pathLst>
            </a:custGeom>
            <a:solidFill>
              <a:srgbClr val="000000">
                <a:alpha val="0"/>
              </a:srgbClr>
            </a:solidFill>
            <a:ln w="19050" cap="rnd">
              <a:solidFill>
                <a:srgbClr val="000000"/>
              </a:solidFill>
              <a:prstDash val="solid"/>
              <a:round/>
            </a:ln>
          </p:spPr>
        </p:sp>
        <p:sp>
          <p:nvSpPr>
            <p:cNvPr name="TextBox 34" id="34"/>
            <p:cNvSpPr txBox="true"/>
            <p:nvPr/>
          </p:nvSpPr>
          <p:spPr>
            <a:xfrm>
              <a:off x="0" y="19050"/>
              <a:ext cx="969506" cy="629146"/>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35" id="35"/>
          <p:cNvGrpSpPr/>
          <p:nvPr/>
        </p:nvGrpSpPr>
        <p:grpSpPr>
          <a:xfrm rot="0">
            <a:off x="9476673" y="6286500"/>
            <a:ext cx="3663134" cy="2461118"/>
            <a:chOff x="0" y="0"/>
            <a:chExt cx="964776" cy="648196"/>
          </a:xfrm>
        </p:grpSpPr>
        <p:sp>
          <p:nvSpPr>
            <p:cNvPr name="Freeform 36" id="36"/>
            <p:cNvSpPr/>
            <p:nvPr/>
          </p:nvSpPr>
          <p:spPr>
            <a:xfrm flipH="false" flipV="false" rot="0">
              <a:off x="0" y="0"/>
              <a:ext cx="964776" cy="648196"/>
            </a:xfrm>
            <a:custGeom>
              <a:avLst/>
              <a:gdLst/>
              <a:ahLst/>
              <a:cxnLst/>
              <a:rect r="r" b="b" t="t" l="l"/>
              <a:pathLst>
                <a:path h="648196" w="964776">
                  <a:moveTo>
                    <a:pt x="105673" y="0"/>
                  </a:moveTo>
                  <a:lnTo>
                    <a:pt x="859103" y="0"/>
                  </a:lnTo>
                  <a:cubicBezTo>
                    <a:pt x="887129" y="0"/>
                    <a:pt x="914007" y="11133"/>
                    <a:pt x="933825" y="30951"/>
                  </a:cubicBezTo>
                  <a:cubicBezTo>
                    <a:pt x="953643" y="50769"/>
                    <a:pt x="964776" y="77647"/>
                    <a:pt x="964776" y="105673"/>
                  </a:cubicBezTo>
                  <a:lnTo>
                    <a:pt x="964776" y="542522"/>
                  </a:lnTo>
                  <a:cubicBezTo>
                    <a:pt x="964776" y="570549"/>
                    <a:pt x="953643" y="597427"/>
                    <a:pt x="933825" y="617245"/>
                  </a:cubicBezTo>
                  <a:cubicBezTo>
                    <a:pt x="914007" y="637062"/>
                    <a:pt x="887129" y="648196"/>
                    <a:pt x="859103" y="648196"/>
                  </a:cubicBezTo>
                  <a:lnTo>
                    <a:pt x="105673" y="648196"/>
                  </a:lnTo>
                  <a:cubicBezTo>
                    <a:pt x="47312" y="648196"/>
                    <a:pt x="0" y="600884"/>
                    <a:pt x="0" y="542522"/>
                  </a:cubicBezTo>
                  <a:lnTo>
                    <a:pt x="0" y="105673"/>
                  </a:lnTo>
                  <a:cubicBezTo>
                    <a:pt x="0" y="47312"/>
                    <a:pt x="47312" y="0"/>
                    <a:pt x="105673" y="0"/>
                  </a:cubicBezTo>
                  <a:close/>
                </a:path>
              </a:pathLst>
            </a:custGeom>
            <a:solidFill>
              <a:srgbClr val="BBE5E1"/>
            </a:solidFill>
            <a:ln cap="rnd">
              <a:noFill/>
              <a:prstDash val="solid"/>
              <a:round/>
            </a:ln>
          </p:spPr>
        </p:sp>
        <p:sp>
          <p:nvSpPr>
            <p:cNvPr name="TextBox 37" id="37"/>
            <p:cNvSpPr txBox="true"/>
            <p:nvPr/>
          </p:nvSpPr>
          <p:spPr>
            <a:xfrm>
              <a:off x="0" y="19050"/>
              <a:ext cx="964776" cy="629146"/>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TextBox 38" id="38"/>
          <p:cNvSpPr txBox="true"/>
          <p:nvPr/>
        </p:nvSpPr>
        <p:spPr>
          <a:xfrm rot="0">
            <a:off x="9756849" y="6650284"/>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07</a:t>
            </a:r>
          </a:p>
        </p:txBody>
      </p:sp>
      <p:sp>
        <p:nvSpPr>
          <p:cNvPr name="TextBox 39" id="39"/>
          <p:cNvSpPr txBox="true"/>
          <p:nvPr/>
        </p:nvSpPr>
        <p:spPr>
          <a:xfrm rot="0">
            <a:off x="14316523" y="6650284"/>
            <a:ext cx="161088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08</a:t>
            </a:r>
          </a:p>
        </p:txBody>
      </p:sp>
      <p:sp>
        <p:nvSpPr>
          <p:cNvPr name="TextBox 40" id="40"/>
          <p:cNvSpPr txBox="true"/>
          <p:nvPr/>
        </p:nvSpPr>
        <p:spPr>
          <a:xfrm rot="0">
            <a:off x="14316523" y="4162385"/>
            <a:ext cx="3931794"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Country Wise Analysis</a:t>
            </a:r>
          </a:p>
        </p:txBody>
      </p:sp>
      <p:sp>
        <p:nvSpPr>
          <p:cNvPr name="TextBox 41" id="41"/>
          <p:cNvSpPr txBox="true"/>
          <p:nvPr/>
        </p:nvSpPr>
        <p:spPr>
          <a:xfrm rot="0">
            <a:off x="1006907" y="7775921"/>
            <a:ext cx="3931794"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Workplace </a:t>
            </a:r>
          </a:p>
          <a:p>
            <a:pPr algn="l">
              <a:lnSpc>
                <a:spcPts val="3300"/>
              </a:lnSpc>
            </a:pPr>
            <a:r>
              <a:rPr lang="en-US" sz="3000">
                <a:solidFill>
                  <a:srgbClr val="010440"/>
                </a:solidFill>
                <a:latin typeface="Bricolage Grotesque"/>
                <a:ea typeface="Bricolage Grotesque"/>
                <a:cs typeface="Bricolage Grotesque"/>
                <a:sym typeface="Bricolage Grotesque"/>
              </a:rPr>
              <a:t>Analysis</a:t>
            </a:r>
          </a:p>
        </p:txBody>
      </p:sp>
      <p:sp>
        <p:nvSpPr>
          <p:cNvPr name="TextBox 42" id="42"/>
          <p:cNvSpPr txBox="true"/>
          <p:nvPr/>
        </p:nvSpPr>
        <p:spPr>
          <a:xfrm rot="0">
            <a:off x="5436767" y="7756871"/>
            <a:ext cx="3931794"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Physical Health </a:t>
            </a:r>
          </a:p>
          <a:p>
            <a:pPr algn="l">
              <a:lnSpc>
                <a:spcPts val="3300"/>
              </a:lnSpc>
            </a:pPr>
            <a:r>
              <a:rPr lang="en-US" sz="3000">
                <a:solidFill>
                  <a:srgbClr val="010440"/>
                </a:solidFill>
                <a:latin typeface="Bricolage Grotesque"/>
                <a:ea typeface="Bricolage Grotesque"/>
                <a:cs typeface="Bricolage Grotesque"/>
                <a:sym typeface="Bricolage Grotesque"/>
              </a:rPr>
              <a:t>Analysis</a:t>
            </a:r>
          </a:p>
        </p:txBody>
      </p:sp>
      <p:sp>
        <p:nvSpPr>
          <p:cNvPr name="TextBox 43" id="43"/>
          <p:cNvSpPr txBox="true"/>
          <p:nvPr/>
        </p:nvSpPr>
        <p:spPr>
          <a:xfrm rot="0">
            <a:off x="9756849" y="7756871"/>
            <a:ext cx="3931794"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Mental Health </a:t>
            </a:r>
          </a:p>
          <a:p>
            <a:pPr algn="l">
              <a:lnSpc>
                <a:spcPts val="3300"/>
              </a:lnSpc>
            </a:pPr>
            <a:r>
              <a:rPr lang="en-US" sz="3000">
                <a:solidFill>
                  <a:srgbClr val="010440"/>
                </a:solidFill>
                <a:latin typeface="Bricolage Grotesque"/>
                <a:ea typeface="Bricolage Grotesque"/>
                <a:cs typeface="Bricolage Grotesque"/>
                <a:sym typeface="Bricolage Grotesque"/>
              </a:rPr>
              <a:t>Analysis</a:t>
            </a:r>
          </a:p>
        </p:txBody>
      </p:sp>
      <p:sp>
        <p:nvSpPr>
          <p:cNvPr name="TextBox 44" id="44"/>
          <p:cNvSpPr txBox="true"/>
          <p:nvPr/>
        </p:nvSpPr>
        <p:spPr>
          <a:xfrm rot="0">
            <a:off x="14316523" y="7756871"/>
            <a:ext cx="3931794" cy="857250"/>
          </a:xfrm>
          <a:prstGeom prst="rect">
            <a:avLst/>
          </a:prstGeom>
        </p:spPr>
        <p:txBody>
          <a:bodyPr anchor="t" rtlCol="false" tIns="0" lIns="0" bIns="0" rIns="0">
            <a:spAutoFit/>
          </a:bodyPr>
          <a:lstStyle/>
          <a:p>
            <a:pPr algn="l">
              <a:lnSpc>
                <a:spcPts val="3300"/>
              </a:lnSpc>
            </a:pPr>
            <a:r>
              <a:rPr lang="en-US" sz="3000">
                <a:solidFill>
                  <a:srgbClr val="010440"/>
                </a:solidFill>
                <a:latin typeface="Bricolage Grotesque"/>
                <a:ea typeface="Bricolage Grotesque"/>
                <a:cs typeface="Bricolage Grotesque"/>
                <a:sym typeface="Bricolage Grotesque"/>
              </a:rPr>
              <a:t>Final </a:t>
            </a:r>
          </a:p>
          <a:p>
            <a:pPr algn="l">
              <a:lnSpc>
                <a:spcPts val="3300"/>
              </a:lnSpc>
            </a:pPr>
            <a:r>
              <a:rPr lang="en-US" sz="3000">
                <a:solidFill>
                  <a:srgbClr val="010440"/>
                </a:solidFill>
                <a:latin typeface="Bricolage Grotesque"/>
                <a:ea typeface="Bricolage Grotesque"/>
                <a:cs typeface="Bricolage Grotesque"/>
                <a:sym typeface="Bricolage Grotesque"/>
              </a:rPr>
              <a:t>Conclusion</a:t>
            </a:r>
          </a:p>
        </p:txBody>
      </p:sp>
      <p:sp>
        <p:nvSpPr>
          <p:cNvPr name="Freeform 45" id="45"/>
          <p:cNvSpPr/>
          <p:nvPr/>
        </p:nvSpPr>
        <p:spPr>
          <a:xfrm flipH="false" flipV="false" rot="0">
            <a:off x="9756849" y="4371935"/>
            <a:ext cx="18497310" cy="12254468"/>
          </a:xfrm>
          <a:custGeom>
            <a:avLst/>
            <a:gdLst/>
            <a:ahLst/>
            <a:cxnLst/>
            <a:rect r="r" b="b" t="t" l="l"/>
            <a:pathLst>
              <a:path h="12254468" w="18497310">
                <a:moveTo>
                  <a:pt x="0" y="0"/>
                </a:moveTo>
                <a:lnTo>
                  <a:pt x="18497310" y="0"/>
                </a:lnTo>
                <a:lnTo>
                  <a:pt x="18497310" y="12254468"/>
                </a:lnTo>
                <a:lnTo>
                  <a:pt x="0" y="12254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25742" y="2413686"/>
            <a:ext cx="15933558" cy="7041416"/>
          </a:xfrm>
          <a:prstGeom prst="rect">
            <a:avLst/>
          </a:prstGeom>
        </p:spPr>
        <p:txBody>
          <a:bodyPr anchor="t" rtlCol="false" tIns="0" lIns="0" bIns="0" rIns="0">
            <a:spAutoFit/>
          </a:bodyPr>
          <a:lstStyle/>
          <a:p>
            <a:pPr algn="just">
              <a:lnSpc>
                <a:spcPts val="4711"/>
              </a:lnSpc>
            </a:pPr>
            <a:r>
              <a:rPr lang="en-US" sz="2692" spc="312">
                <a:solidFill>
                  <a:srgbClr val="010440"/>
                </a:solidFill>
                <a:latin typeface="Bricolage Grotesque"/>
                <a:ea typeface="Bricolage Grotesque"/>
                <a:cs typeface="Bricolage Grotesque"/>
                <a:sym typeface="Bricolage Grotesque"/>
              </a:rPr>
              <a:t>The growing prominence of mental health challenges within professional spaces has begun to reshape how organizations view employee welfare, performance, and long-term success. Yet, there remains a gap in understanding how these mental health issues differ across nations, workplace dynamics, and physical well-being. This project aims to bridge that gap by developing an interactive Power BI dashboard offering multi-dimensional insights into mental health through four key perspectives: country-wise analysis, workplace policy assessment, physical health impact, and mental health trend analysis. By visualizing these factors collectively, the dashboard empowers organizations, policymakers, and mental health advocates to make informed, data-driven decisions that promote healthier, more inclusive, and supportive work environments.</a:t>
            </a:r>
          </a:p>
        </p:txBody>
      </p:sp>
      <p:sp>
        <p:nvSpPr>
          <p:cNvPr name="Freeform 3" id="3"/>
          <p:cNvSpPr/>
          <p:nvPr/>
        </p:nvSpPr>
        <p:spPr>
          <a:xfrm flipH="false" flipV="false" rot="0">
            <a:off x="11583516" y="-9328067"/>
            <a:ext cx="18497310" cy="12254468"/>
          </a:xfrm>
          <a:custGeom>
            <a:avLst/>
            <a:gdLst/>
            <a:ahLst/>
            <a:cxnLst/>
            <a:rect r="r" b="b" t="t" l="l"/>
            <a:pathLst>
              <a:path h="12254468" w="18497310">
                <a:moveTo>
                  <a:pt x="0" y="0"/>
                </a:moveTo>
                <a:lnTo>
                  <a:pt x="18497310" y="0"/>
                </a:lnTo>
                <a:lnTo>
                  <a:pt x="18497310" y="12254468"/>
                </a:lnTo>
                <a:lnTo>
                  <a:pt x="0" y="12254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84492" y="3488390"/>
            <a:ext cx="9204700" cy="9937598"/>
          </a:xfrm>
          <a:custGeom>
            <a:avLst/>
            <a:gdLst/>
            <a:ahLst/>
            <a:cxnLst/>
            <a:rect r="r" b="b" t="t" l="l"/>
            <a:pathLst>
              <a:path h="9937598" w="9204700">
                <a:moveTo>
                  <a:pt x="0" y="0"/>
                </a:moveTo>
                <a:lnTo>
                  <a:pt x="9204701" y="0"/>
                </a:lnTo>
                <a:lnTo>
                  <a:pt x="9204701" y="9937598"/>
                </a:lnTo>
                <a:lnTo>
                  <a:pt x="0" y="9937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6068" y="307114"/>
            <a:ext cx="2764009" cy="1985061"/>
          </a:xfrm>
          <a:custGeom>
            <a:avLst/>
            <a:gdLst/>
            <a:ahLst/>
            <a:cxnLst/>
            <a:rect r="r" b="b" t="t" l="l"/>
            <a:pathLst>
              <a:path h="1985061" w="2764009">
                <a:moveTo>
                  <a:pt x="0" y="0"/>
                </a:moveTo>
                <a:lnTo>
                  <a:pt x="2764010" y="0"/>
                </a:lnTo>
                <a:lnTo>
                  <a:pt x="2764010" y="1985061"/>
                </a:lnTo>
                <a:lnTo>
                  <a:pt x="0" y="1985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120209" y="619125"/>
            <a:ext cx="12047583" cy="866775"/>
          </a:xfrm>
          <a:prstGeom prst="rect">
            <a:avLst/>
          </a:prstGeom>
        </p:spPr>
        <p:txBody>
          <a:bodyPr anchor="t" rtlCol="false" tIns="0" lIns="0" bIns="0" rIns="0">
            <a:spAutoFit/>
          </a:bodyPr>
          <a:lstStyle/>
          <a:p>
            <a:pPr algn="ctr">
              <a:lnSpc>
                <a:spcPts val="6600"/>
              </a:lnSpc>
            </a:pPr>
            <a:r>
              <a:rPr lang="en-US" b="true" sz="6000">
                <a:solidFill>
                  <a:srgbClr val="010440"/>
                </a:solidFill>
                <a:latin typeface="Bricolage Grotesque Bold"/>
                <a:ea typeface="Bricolage Grotesque Bold"/>
                <a:cs typeface="Bricolage Grotesque Bold"/>
                <a:sym typeface="Bricolage Grotesque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529380" y="3287636"/>
            <a:ext cx="7867886" cy="8777960"/>
          </a:xfrm>
          <a:custGeom>
            <a:avLst/>
            <a:gdLst/>
            <a:ahLst/>
            <a:cxnLst/>
            <a:rect r="r" b="b" t="t" l="l"/>
            <a:pathLst>
              <a:path h="8777960" w="7867886">
                <a:moveTo>
                  <a:pt x="0" y="0"/>
                </a:moveTo>
                <a:lnTo>
                  <a:pt x="7867886" y="0"/>
                </a:lnTo>
                <a:lnTo>
                  <a:pt x="7867886" y="8777961"/>
                </a:lnTo>
                <a:lnTo>
                  <a:pt x="0" y="8777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93569">
            <a:off x="-5840232" y="-2722982"/>
            <a:ext cx="9072374" cy="9039384"/>
          </a:xfrm>
          <a:custGeom>
            <a:avLst/>
            <a:gdLst/>
            <a:ahLst/>
            <a:cxnLst/>
            <a:rect r="r" b="b" t="t" l="l"/>
            <a:pathLst>
              <a:path h="9039384" w="9072374">
                <a:moveTo>
                  <a:pt x="0" y="0"/>
                </a:moveTo>
                <a:lnTo>
                  <a:pt x="9072374" y="0"/>
                </a:lnTo>
                <a:lnTo>
                  <a:pt x="9072374" y="9039384"/>
                </a:lnTo>
                <a:lnTo>
                  <a:pt x="0" y="9039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32445" y="2841076"/>
            <a:ext cx="16968712" cy="6539852"/>
          </a:xfrm>
          <a:prstGeom prst="rect">
            <a:avLst/>
          </a:prstGeom>
        </p:spPr>
        <p:txBody>
          <a:bodyPr anchor="t" rtlCol="false" tIns="0" lIns="0" bIns="0" rIns="0">
            <a:spAutoFit/>
          </a:bodyPr>
          <a:lstStyle/>
          <a:p>
            <a:pPr algn="just">
              <a:lnSpc>
                <a:spcPts val="4008"/>
              </a:lnSpc>
            </a:pPr>
            <a:r>
              <a:rPr lang="en-US" sz="2690" spc="451">
                <a:solidFill>
                  <a:srgbClr val="2A2E3A"/>
                </a:solidFill>
                <a:latin typeface="Bricolage Grotesque"/>
                <a:ea typeface="Bricolage Grotesque"/>
                <a:cs typeface="Bricolage Grotesque"/>
                <a:sym typeface="Bricolage Grotesque"/>
              </a:rPr>
              <a:t>This project examines how workplace conditions influence employees' mental health and their decision to seek treatment. Using survey data, it analyzes factors such as mental health benefits, remote work options, leave policies, and employee background. The study finds that individuals with a family history of mental illness are more likely to seek treatment. Employees in the tech industry report higher mental health issues, possibly due to job stress or a more open work culture. Remote work increases treatment rates but makes accessing mental health leave more difficult. Notably, employees aged 31–35 experience the highest mental health challenges and work-related interference. The findings highlight the need to implement strong mental health support, flexible work options, and clear leave policies to foster healthier, more supportive workplaces.</a:t>
            </a:r>
          </a:p>
          <a:p>
            <a:pPr algn="just">
              <a:lnSpc>
                <a:spcPts val="4008"/>
              </a:lnSpc>
            </a:pPr>
          </a:p>
        </p:txBody>
      </p:sp>
      <p:sp>
        <p:nvSpPr>
          <p:cNvPr name="TextBox 5" id="5"/>
          <p:cNvSpPr txBox="true"/>
          <p:nvPr/>
        </p:nvSpPr>
        <p:spPr>
          <a:xfrm rot="0">
            <a:off x="2663542" y="1039958"/>
            <a:ext cx="12047583" cy="866775"/>
          </a:xfrm>
          <a:prstGeom prst="rect">
            <a:avLst/>
          </a:prstGeom>
        </p:spPr>
        <p:txBody>
          <a:bodyPr anchor="t" rtlCol="false" tIns="0" lIns="0" bIns="0" rIns="0">
            <a:spAutoFit/>
          </a:bodyPr>
          <a:lstStyle/>
          <a:p>
            <a:pPr algn="ctr">
              <a:lnSpc>
                <a:spcPts val="6600"/>
              </a:lnSpc>
            </a:pPr>
            <a:r>
              <a:rPr lang="en-US" b="true" sz="6000">
                <a:solidFill>
                  <a:srgbClr val="010440"/>
                </a:solidFill>
                <a:latin typeface="Bricolage Grotesque Bold"/>
                <a:ea typeface="Bricolage Grotesque Bold"/>
                <a:cs typeface="Bricolage Grotesque Bold"/>
                <a:sym typeface="Bricolage Grotesque Bold"/>
              </a:rPr>
              <a:t>ABSTRACT</a:t>
            </a:r>
          </a:p>
        </p:txBody>
      </p:sp>
      <p:sp>
        <p:nvSpPr>
          <p:cNvPr name="Freeform 6" id="6"/>
          <p:cNvSpPr/>
          <p:nvPr/>
        </p:nvSpPr>
        <p:spPr>
          <a:xfrm flipH="false" flipV="false" rot="-1493640">
            <a:off x="13333435" y="-8724263"/>
            <a:ext cx="9572030" cy="12716465"/>
          </a:xfrm>
          <a:custGeom>
            <a:avLst/>
            <a:gdLst/>
            <a:ahLst/>
            <a:cxnLst/>
            <a:rect r="r" b="b" t="t" l="l"/>
            <a:pathLst>
              <a:path h="12716465" w="9572030">
                <a:moveTo>
                  <a:pt x="0" y="0"/>
                </a:moveTo>
                <a:lnTo>
                  <a:pt x="9572030" y="0"/>
                </a:lnTo>
                <a:lnTo>
                  <a:pt x="9572030" y="12716464"/>
                </a:lnTo>
                <a:lnTo>
                  <a:pt x="0" y="127164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32445" y="282546"/>
            <a:ext cx="2487763" cy="2333974"/>
          </a:xfrm>
          <a:custGeom>
            <a:avLst/>
            <a:gdLst/>
            <a:ahLst/>
            <a:cxnLst/>
            <a:rect r="r" b="b" t="t" l="l"/>
            <a:pathLst>
              <a:path h="2333974" w="2487763">
                <a:moveTo>
                  <a:pt x="0" y="0"/>
                </a:moveTo>
                <a:lnTo>
                  <a:pt x="2487764" y="0"/>
                </a:lnTo>
                <a:lnTo>
                  <a:pt x="2487764" y="2333974"/>
                </a:lnTo>
                <a:lnTo>
                  <a:pt x="0" y="23339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96543">
            <a:off x="15024315" y="2252591"/>
            <a:ext cx="9367451" cy="10023538"/>
          </a:xfrm>
          <a:custGeom>
            <a:avLst/>
            <a:gdLst/>
            <a:ahLst/>
            <a:cxnLst/>
            <a:rect r="r" b="b" t="t" l="l"/>
            <a:pathLst>
              <a:path h="10023538" w="9367451">
                <a:moveTo>
                  <a:pt x="0" y="0"/>
                </a:moveTo>
                <a:lnTo>
                  <a:pt x="9367451" y="0"/>
                </a:lnTo>
                <a:lnTo>
                  <a:pt x="9367451" y="10023538"/>
                </a:lnTo>
                <a:lnTo>
                  <a:pt x="0" y="10023538"/>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0408" y="0"/>
            <a:ext cx="15032508" cy="10287000"/>
            <a:chOff x="0" y="0"/>
            <a:chExt cx="3959179" cy="2709333"/>
          </a:xfrm>
        </p:grpSpPr>
        <p:sp>
          <p:nvSpPr>
            <p:cNvPr name="Freeform 4" id="4"/>
            <p:cNvSpPr/>
            <p:nvPr/>
          </p:nvSpPr>
          <p:spPr>
            <a:xfrm flipH="false" flipV="false" rot="0">
              <a:off x="0" y="0"/>
              <a:ext cx="3959179" cy="2709333"/>
            </a:xfrm>
            <a:custGeom>
              <a:avLst/>
              <a:gdLst/>
              <a:ahLst/>
              <a:cxnLst/>
              <a:rect r="r" b="b" t="t" l="l"/>
              <a:pathLst>
                <a:path h="2709333" w="3959179">
                  <a:moveTo>
                    <a:pt x="0" y="0"/>
                  </a:moveTo>
                  <a:lnTo>
                    <a:pt x="3959179" y="0"/>
                  </a:lnTo>
                  <a:lnTo>
                    <a:pt x="3959179" y="2709333"/>
                  </a:lnTo>
                  <a:lnTo>
                    <a:pt x="0" y="2709333"/>
                  </a:lnTo>
                  <a:close/>
                </a:path>
              </a:pathLst>
            </a:custGeom>
            <a:solidFill>
              <a:srgbClr val="F6F6F6"/>
            </a:solidFill>
          </p:spPr>
        </p:sp>
        <p:sp>
          <p:nvSpPr>
            <p:cNvPr name="TextBox 5" id="5"/>
            <p:cNvSpPr txBox="true"/>
            <p:nvPr/>
          </p:nvSpPr>
          <p:spPr>
            <a:xfrm>
              <a:off x="0" y="19050"/>
              <a:ext cx="3959179" cy="2690283"/>
            </a:xfrm>
            <a:prstGeom prst="rect">
              <a:avLst/>
            </a:prstGeom>
          </p:spPr>
          <p:txBody>
            <a:bodyPr anchor="ctr" rtlCol="false" tIns="50800" lIns="50800" bIns="50800" rIns="50800"/>
            <a:lstStyle/>
            <a:p>
              <a:pPr algn="ctr">
                <a:lnSpc>
                  <a:spcPts val="2749"/>
                </a:lnSpc>
              </a:pPr>
            </a:p>
          </p:txBody>
        </p:sp>
      </p:grpSp>
      <p:grpSp>
        <p:nvGrpSpPr>
          <p:cNvPr name="Group 6" id="6"/>
          <p:cNvGrpSpPr/>
          <p:nvPr/>
        </p:nvGrpSpPr>
        <p:grpSpPr>
          <a:xfrm rot="0">
            <a:off x="10431055" y="1565533"/>
            <a:ext cx="4454377" cy="3914154"/>
            <a:chOff x="0" y="0"/>
            <a:chExt cx="1173169" cy="1030888"/>
          </a:xfrm>
        </p:grpSpPr>
        <p:sp>
          <p:nvSpPr>
            <p:cNvPr name="Freeform 7" id="7"/>
            <p:cNvSpPr/>
            <p:nvPr/>
          </p:nvSpPr>
          <p:spPr>
            <a:xfrm flipH="false" flipV="false" rot="0">
              <a:off x="0" y="0"/>
              <a:ext cx="1173169" cy="1030888"/>
            </a:xfrm>
            <a:custGeom>
              <a:avLst/>
              <a:gdLst/>
              <a:ahLst/>
              <a:cxnLst/>
              <a:rect r="r" b="b" t="t" l="l"/>
              <a:pathLst>
                <a:path h="1030888" w="1173169">
                  <a:moveTo>
                    <a:pt x="39975" y="0"/>
                  </a:moveTo>
                  <a:lnTo>
                    <a:pt x="1133194" y="0"/>
                  </a:lnTo>
                  <a:cubicBezTo>
                    <a:pt x="1143796" y="0"/>
                    <a:pt x="1153964" y="4212"/>
                    <a:pt x="1161461" y="11708"/>
                  </a:cubicBezTo>
                  <a:cubicBezTo>
                    <a:pt x="1168958" y="19205"/>
                    <a:pt x="1173169" y="29373"/>
                    <a:pt x="1173169" y="39975"/>
                  </a:cubicBezTo>
                  <a:lnTo>
                    <a:pt x="1173169" y="990913"/>
                  </a:lnTo>
                  <a:cubicBezTo>
                    <a:pt x="1173169" y="1001515"/>
                    <a:pt x="1168958" y="1011683"/>
                    <a:pt x="1161461" y="1019180"/>
                  </a:cubicBezTo>
                  <a:cubicBezTo>
                    <a:pt x="1153964" y="1026677"/>
                    <a:pt x="1143796" y="1030888"/>
                    <a:pt x="1133194" y="1030888"/>
                  </a:cubicBezTo>
                  <a:lnTo>
                    <a:pt x="39975" y="1030888"/>
                  </a:lnTo>
                  <a:cubicBezTo>
                    <a:pt x="17897" y="1030888"/>
                    <a:pt x="0" y="1012991"/>
                    <a:pt x="0" y="990913"/>
                  </a:cubicBezTo>
                  <a:lnTo>
                    <a:pt x="0" y="39975"/>
                  </a:lnTo>
                  <a:cubicBezTo>
                    <a:pt x="0" y="17897"/>
                    <a:pt x="17897" y="0"/>
                    <a:pt x="39975" y="0"/>
                  </a:cubicBezTo>
                  <a:close/>
                </a:path>
              </a:pathLst>
            </a:custGeom>
            <a:solidFill>
              <a:srgbClr val="000000">
                <a:alpha val="0"/>
              </a:srgbClr>
            </a:solidFill>
            <a:ln w="28575" cap="rnd">
              <a:solidFill>
                <a:srgbClr val="000000"/>
              </a:solidFill>
              <a:prstDash val="solid"/>
              <a:round/>
            </a:ln>
          </p:spPr>
        </p:sp>
        <p:sp>
          <p:nvSpPr>
            <p:cNvPr name="TextBox 8" id="8"/>
            <p:cNvSpPr txBox="true"/>
            <p:nvPr/>
          </p:nvSpPr>
          <p:spPr>
            <a:xfrm>
              <a:off x="0" y="19050"/>
              <a:ext cx="1173169" cy="1011838"/>
            </a:xfrm>
            <a:prstGeom prst="rect">
              <a:avLst/>
            </a:prstGeom>
          </p:spPr>
          <p:txBody>
            <a:bodyPr anchor="ctr" rtlCol="false" tIns="50800" lIns="50800" bIns="50800" rIns="50800"/>
            <a:lstStyle/>
            <a:p>
              <a:pPr algn="ctr">
                <a:lnSpc>
                  <a:spcPts val="2749"/>
                </a:lnSpc>
              </a:pPr>
            </a:p>
          </p:txBody>
        </p:sp>
      </p:grpSp>
      <p:sp>
        <p:nvSpPr>
          <p:cNvPr name="Freeform 9" id="9"/>
          <p:cNvSpPr/>
          <p:nvPr/>
        </p:nvSpPr>
        <p:spPr>
          <a:xfrm flipH="false" flipV="false" rot="0">
            <a:off x="11514948" y="2363883"/>
            <a:ext cx="2376582" cy="1789691"/>
          </a:xfrm>
          <a:custGeom>
            <a:avLst/>
            <a:gdLst/>
            <a:ahLst/>
            <a:cxnLst/>
            <a:rect r="r" b="b" t="t" l="l"/>
            <a:pathLst>
              <a:path h="1789691" w="2376582">
                <a:moveTo>
                  <a:pt x="0" y="0"/>
                </a:moveTo>
                <a:lnTo>
                  <a:pt x="2376582" y="0"/>
                </a:lnTo>
                <a:lnTo>
                  <a:pt x="2376582" y="1789691"/>
                </a:lnTo>
                <a:lnTo>
                  <a:pt x="0" y="1789691"/>
                </a:lnTo>
                <a:lnTo>
                  <a:pt x="0" y="0"/>
                </a:lnTo>
                <a:close/>
              </a:path>
            </a:pathLst>
          </a:custGeom>
          <a:blipFill>
            <a:blip r:embed="rId4"/>
            <a:stretch>
              <a:fillRect l="-987" t="-792" r="0" b="-792"/>
            </a:stretch>
          </a:blipFill>
        </p:spPr>
      </p:sp>
      <p:grpSp>
        <p:nvGrpSpPr>
          <p:cNvPr name="Group 10" id="10"/>
          <p:cNvGrpSpPr/>
          <p:nvPr/>
        </p:nvGrpSpPr>
        <p:grpSpPr>
          <a:xfrm rot="0">
            <a:off x="3576676" y="1557813"/>
            <a:ext cx="4454377" cy="3914154"/>
            <a:chOff x="0" y="0"/>
            <a:chExt cx="1173169" cy="1030888"/>
          </a:xfrm>
        </p:grpSpPr>
        <p:sp>
          <p:nvSpPr>
            <p:cNvPr name="Freeform 11" id="11"/>
            <p:cNvSpPr/>
            <p:nvPr/>
          </p:nvSpPr>
          <p:spPr>
            <a:xfrm flipH="false" flipV="false" rot="0">
              <a:off x="0" y="0"/>
              <a:ext cx="1173169" cy="1030888"/>
            </a:xfrm>
            <a:custGeom>
              <a:avLst/>
              <a:gdLst/>
              <a:ahLst/>
              <a:cxnLst/>
              <a:rect r="r" b="b" t="t" l="l"/>
              <a:pathLst>
                <a:path h="1030888" w="1173169">
                  <a:moveTo>
                    <a:pt x="39975" y="0"/>
                  </a:moveTo>
                  <a:lnTo>
                    <a:pt x="1133194" y="0"/>
                  </a:lnTo>
                  <a:cubicBezTo>
                    <a:pt x="1143796" y="0"/>
                    <a:pt x="1153964" y="4212"/>
                    <a:pt x="1161461" y="11708"/>
                  </a:cubicBezTo>
                  <a:cubicBezTo>
                    <a:pt x="1168958" y="19205"/>
                    <a:pt x="1173169" y="29373"/>
                    <a:pt x="1173169" y="39975"/>
                  </a:cubicBezTo>
                  <a:lnTo>
                    <a:pt x="1173169" y="990913"/>
                  </a:lnTo>
                  <a:cubicBezTo>
                    <a:pt x="1173169" y="1001515"/>
                    <a:pt x="1168958" y="1011683"/>
                    <a:pt x="1161461" y="1019180"/>
                  </a:cubicBezTo>
                  <a:cubicBezTo>
                    <a:pt x="1153964" y="1026677"/>
                    <a:pt x="1143796" y="1030888"/>
                    <a:pt x="1133194" y="1030888"/>
                  </a:cubicBezTo>
                  <a:lnTo>
                    <a:pt x="39975" y="1030888"/>
                  </a:lnTo>
                  <a:cubicBezTo>
                    <a:pt x="17897" y="1030888"/>
                    <a:pt x="0" y="1012991"/>
                    <a:pt x="0" y="990913"/>
                  </a:cubicBezTo>
                  <a:lnTo>
                    <a:pt x="0" y="39975"/>
                  </a:lnTo>
                  <a:cubicBezTo>
                    <a:pt x="0" y="17897"/>
                    <a:pt x="17897" y="0"/>
                    <a:pt x="39975" y="0"/>
                  </a:cubicBezTo>
                  <a:close/>
                </a:path>
              </a:pathLst>
            </a:custGeom>
            <a:solidFill>
              <a:srgbClr val="000000">
                <a:alpha val="0"/>
              </a:srgbClr>
            </a:solidFill>
            <a:ln w="28575" cap="rnd">
              <a:solidFill>
                <a:srgbClr val="000000"/>
              </a:solidFill>
              <a:prstDash val="solid"/>
              <a:round/>
            </a:ln>
          </p:spPr>
        </p:sp>
        <p:sp>
          <p:nvSpPr>
            <p:cNvPr name="TextBox 12" id="12"/>
            <p:cNvSpPr txBox="true"/>
            <p:nvPr/>
          </p:nvSpPr>
          <p:spPr>
            <a:xfrm>
              <a:off x="0" y="19050"/>
              <a:ext cx="1173169" cy="1011838"/>
            </a:xfrm>
            <a:prstGeom prst="rect">
              <a:avLst/>
            </a:prstGeom>
          </p:spPr>
          <p:txBody>
            <a:bodyPr anchor="ctr" rtlCol="false" tIns="50800" lIns="50800" bIns="50800" rIns="50800"/>
            <a:lstStyle/>
            <a:p>
              <a:pPr algn="ctr">
                <a:lnSpc>
                  <a:spcPts val="2749"/>
                </a:lnSpc>
              </a:pPr>
            </a:p>
          </p:txBody>
        </p:sp>
      </p:grpSp>
      <p:sp>
        <p:nvSpPr>
          <p:cNvPr name="Freeform 13" id="13"/>
          <p:cNvSpPr/>
          <p:nvPr/>
        </p:nvSpPr>
        <p:spPr>
          <a:xfrm flipH="false" flipV="false" rot="0">
            <a:off x="4875986" y="2123050"/>
            <a:ext cx="1855757" cy="1705156"/>
          </a:xfrm>
          <a:custGeom>
            <a:avLst/>
            <a:gdLst/>
            <a:ahLst/>
            <a:cxnLst/>
            <a:rect r="r" b="b" t="t" l="l"/>
            <a:pathLst>
              <a:path h="1705156" w="1855757">
                <a:moveTo>
                  <a:pt x="0" y="0"/>
                </a:moveTo>
                <a:lnTo>
                  <a:pt x="1855757" y="0"/>
                </a:lnTo>
                <a:lnTo>
                  <a:pt x="1855757" y="1705156"/>
                </a:lnTo>
                <a:lnTo>
                  <a:pt x="0" y="1705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3635908" y="5938692"/>
            <a:ext cx="4454377" cy="3914154"/>
            <a:chOff x="0" y="0"/>
            <a:chExt cx="1173169" cy="1030888"/>
          </a:xfrm>
        </p:grpSpPr>
        <p:sp>
          <p:nvSpPr>
            <p:cNvPr name="Freeform 15" id="15"/>
            <p:cNvSpPr/>
            <p:nvPr/>
          </p:nvSpPr>
          <p:spPr>
            <a:xfrm flipH="false" flipV="false" rot="0">
              <a:off x="0" y="0"/>
              <a:ext cx="1173169" cy="1030888"/>
            </a:xfrm>
            <a:custGeom>
              <a:avLst/>
              <a:gdLst/>
              <a:ahLst/>
              <a:cxnLst/>
              <a:rect r="r" b="b" t="t" l="l"/>
              <a:pathLst>
                <a:path h="1030888" w="1173169">
                  <a:moveTo>
                    <a:pt x="39975" y="0"/>
                  </a:moveTo>
                  <a:lnTo>
                    <a:pt x="1133194" y="0"/>
                  </a:lnTo>
                  <a:cubicBezTo>
                    <a:pt x="1143796" y="0"/>
                    <a:pt x="1153964" y="4212"/>
                    <a:pt x="1161461" y="11708"/>
                  </a:cubicBezTo>
                  <a:cubicBezTo>
                    <a:pt x="1168958" y="19205"/>
                    <a:pt x="1173169" y="29373"/>
                    <a:pt x="1173169" y="39975"/>
                  </a:cubicBezTo>
                  <a:lnTo>
                    <a:pt x="1173169" y="990913"/>
                  </a:lnTo>
                  <a:cubicBezTo>
                    <a:pt x="1173169" y="1001515"/>
                    <a:pt x="1168958" y="1011683"/>
                    <a:pt x="1161461" y="1019180"/>
                  </a:cubicBezTo>
                  <a:cubicBezTo>
                    <a:pt x="1153964" y="1026677"/>
                    <a:pt x="1143796" y="1030888"/>
                    <a:pt x="1133194" y="1030888"/>
                  </a:cubicBezTo>
                  <a:lnTo>
                    <a:pt x="39975" y="1030888"/>
                  </a:lnTo>
                  <a:cubicBezTo>
                    <a:pt x="17897" y="1030888"/>
                    <a:pt x="0" y="1012991"/>
                    <a:pt x="0" y="990913"/>
                  </a:cubicBezTo>
                  <a:lnTo>
                    <a:pt x="0" y="39975"/>
                  </a:lnTo>
                  <a:cubicBezTo>
                    <a:pt x="0" y="17897"/>
                    <a:pt x="17897" y="0"/>
                    <a:pt x="39975" y="0"/>
                  </a:cubicBezTo>
                  <a:close/>
                </a:path>
              </a:pathLst>
            </a:custGeom>
            <a:solidFill>
              <a:srgbClr val="000000">
                <a:alpha val="0"/>
              </a:srgbClr>
            </a:solidFill>
            <a:ln w="28575" cap="rnd">
              <a:solidFill>
                <a:srgbClr val="000000"/>
              </a:solidFill>
              <a:prstDash val="solid"/>
              <a:round/>
            </a:ln>
          </p:spPr>
        </p:sp>
        <p:sp>
          <p:nvSpPr>
            <p:cNvPr name="TextBox 16" id="16"/>
            <p:cNvSpPr txBox="true"/>
            <p:nvPr/>
          </p:nvSpPr>
          <p:spPr>
            <a:xfrm>
              <a:off x="0" y="19050"/>
              <a:ext cx="1173169" cy="1011838"/>
            </a:xfrm>
            <a:prstGeom prst="rect">
              <a:avLst/>
            </a:prstGeom>
          </p:spPr>
          <p:txBody>
            <a:bodyPr anchor="ctr" rtlCol="false" tIns="50800" lIns="50800" bIns="50800" rIns="50800"/>
            <a:lstStyle/>
            <a:p>
              <a:pPr algn="ctr">
                <a:lnSpc>
                  <a:spcPts val="2749"/>
                </a:lnSpc>
              </a:pPr>
            </a:p>
          </p:txBody>
        </p:sp>
      </p:grpSp>
      <p:grpSp>
        <p:nvGrpSpPr>
          <p:cNvPr name="Group 17" id="17"/>
          <p:cNvGrpSpPr/>
          <p:nvPr/>
        </p:nvGrpSpPr>
        <p:grpSpPr>
          <a:xfrm rot="0">
            <a:off x="10431055" y="5938692"/>
            <a:ext cx="4454377" cy="3914154"/>
            <a:chOff x="0" y="0"/>
            <a:chExt cx="1173169" cy="1030888"/>
          </a:xfrm>
        </p:grpSpPr>
        <p:sp>
          <p:nvSpPr>
            <p:cNvPr name="Freeform 18" id="18"/>
            <p:cNvSpPr/>
            <p:nvPr/>
          </p:nvSpPr>
          <p:spPr>
            <a:xfrm flipH="false" flipV="false" rot="0">
              <a:off x="0" y="0"/>
              <a:ext cx="1173169" cy="1030888"/>
            </a:xfrm>
            <a:custGeom>
              <a:avLst/>
              <a:gdLst/>
              <a:ahLst/>
              <a:cxnLst/>
              <a:rect r="r" b="b" t="t" l="l"/>
              <a:pathLst>
                <a:path h="1030888" w="1173169">
                  <a:moveTo>
                    <a:pt x="39975" y="0"/>
                  </a:moveTo>
                  <a:lnTo>
                    <a:pt x="1133194" y="0"/>
                  </a:lnTo>
                  <a:cubicBezTo>
                    <a:pt x="1143796" y="0"/>
                    <a:pt x="1153964" y="4212"/>
                    <a:pt x="1161461" y="11708"/>
                  </a:cubicBezTo>
                  <a:cubicBezTo>
                    <a:pt x="1168958" y="19205"/>
                    <a:pt x="1173169" y="29373"/>
                    <a:pt x="1173169" y="39975"/>
                  </a:cubicBezTo>
                  <a:lnTo>
                    <a:pt x="1173169" y="990913"/>
                  </a:lnTo>
                  <a:cubicBezTo>
                    <a:pt x="1173169" y="1001515"/>
                    <a:pt x="1168958" y="1011683"/>
                    <a:pt x="1161461" y="1019180"/>
                  </a:cubicBezTo>
                  <a:cubicBezTo>
                    <a:pt x="1153964" y="1026677"/>
                    <a:pt x="1143796" y="1030888"/>
                    <a:pt x="1133194" y="1030888"/>
                  </a:cubicBezTo>
                  <a:lnTo>
                    <a:pt x="39975" y="1030888"/>
                  </a:lnTo>
                  <a:cubicBezTo>
                    <a:pt x="17897" y="1030888"/>
                    <a:pt x="0" y="1012991"/>
                    <a:pt x="0" y="990913"/>
                  </a:cubicBezTo>
                  <a:lnTo>
                    <a:pt x="0" y="39975"/>
                  </a:lnTo>
                  <a:cubicBezTo>
                    <a:pt x="0" y="17897"/>
                    <a:pt x="17897" y="0"/>
                    <a:pt x="39975" y="0"/>
                  </a:cubicBezTo>
                  <a:close/>
                </a:path>
              </a:pathLst>
            </a:custGeom>
            <a:solidFill>
              <a:srgbClr val="000000">
                <a:alpha val="0"/>
              </a:srgbClr>
            </a:solidFill>
            <a:ln w="28575" cap="rnd">
              <a:solidFill>
                <a:srgbClr val="000000"/>
              </a:solidFill>
              <a:prstDash val="solid"/>
              <a:round/>
            </a:ln>
          </p:spPr>
        </p:sp>
        <p:sp>
          <p:nvSpPr>
            <p:cNvPr name="TextBox 19" id="19"/>
            <p:cNvSpPr txBox="true"/>
            <p:nvPr/>
          </p:nvSpPr>
          <p:spPr>
            <a:xfrm>
              <a:off x="0" y="19050"/>
              <a:ext cx="1173169" cy="1011838"/>
            </a:xfrm>
            <a:prstGeom prst="rect">
              <a:avLst/>
            </a:prstGeom>
          </p:spPr>
          <p:txBody>
            <a:bodyPr anchor="ctr" rtlCol="false" tIns="50800" lIns="50800" bIns="50800" rIns="50800"/>
            <a:lstStyle/>
            <a:p>
              <a:pPr algn="ctr">
                <a:lnSpc>
                  <a:spcPts val="2749"/>
                </a:lnSpc>
              </a:pPr>
            </a:p>
          </p:txBody>
        </p:sp>
      </p:grpSp>
      <p:sp>
        <p:nvSpPr>
          <p:cNvPr name="Freeform 20" id="20"/>
          <p:cNvSpPr/>
          <p:nvPr/>
        </p:nvSpPr>
        <p:spPr>
          <a:xfrm flipH="false" flipV="false" rot="-1713758">
            <a:off x="-7557733" y="-858195"/>
            <a:ext cx="9367451" cy="10023538"/>
          </a:xfrm>
          <a:custGeom>
            <a:avLst/>
            <a:gdLst/>
            <a:ahLst/>
            <a:cxnLst/>
            <a:rect r="r" b="b" t="t" l="l"/>
            <a:pathLst>
              <a:path h="10023538" w="9367451">
                <a:moveTo>
                  <a:pt x="0" y="0"/>
                </a:moveTo>
                <a:lnTo>
                  <a:pt x="9367451" y="0"/>
                </a:lnTo>
                <a:lnTo>
                  <a:pt x="9367451" y="10023538"/>
                </a:lnTo>
                <a:lnTo>
                  <a:pt x="0" y="10023538"/>
                </a:lnTo>
                <a:lnTo>
                  <a:pt x="0" y="0"/>
                </a:lnTo>
                <a:close/>
              </a:path>
            </a:pathLst>
          </a:custGeom>
          <a:blipFill>
            <a:blip r:embed="rId7">
              <a:alphaModFix amt="43999"/>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1433801">
            <a:off x="-1881403" y="-2466980"/>
            <a:ext cx="6843623" cy="4533900"/>
          </a:xfrm>
          <a:custGeom>
            <a:avLst/>
            <a:gdLst/>
            <a:ahLst/>
            <a:cxnLst/>
            <a:rect r="r" b="b" t="t" l="l"/>
            <a:pathLst>
              <a:path h="4533900" w="6843623">
                <a:moveTo>
                  <a:pt x="0" y="0"/>
                </a:moveTo>
                <a:lnTo>
                  <a:pt x="6843623" y="0"/>
                </a:lnTo>
                <a:lnTo>
                  <a:pt x="6843623" y="4533900"/>
                </a:lnTo>
                <a:lnTo>
                  <a:pt x="0" y="4533900"/>
                </a:lnTo>
                <a:lnTo>
                  <a:pt x="0" y="0"/>
                </a:lnTo>
                <a:close/>
              </a:path>
            </a:pathLst>
          </a:custGeom>
          <a:blipFill>
            <a:blip r:embed="rId9">
              <a:alphaModFix amt="58000"/>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1916197" y="-5251061"/>
            <a:ext cx="8295111" cy="7918061"/>
          </a:xfrm>
          <a:custGeom>
            <a:avLst/>
            <a:gdLst/>
            <a:ahLst/>
            <a:cxnLst/>
            <a:rect r="r" b="b" t="t" l="l"/>
            <a:pathLst>
              <a:path h="7918061" w="8295111">
                <a:moveTo>
                  <a:pt x="0" y="0"/>
                </a:moveTo>
                <a:lnTo>
                  <a:pt x="8295111" y="0"/>
                </a:lnTo>
                <a:lnTo>
                  <a:pt x="8295111" y="7918061"/>
                </a:lnTo>
                <a:lnTo>
                  <a:pt x="0" y="7918061"/>
                </a:lnTo>
                <a:lnTo>
                  <a:pt x="0" y="0"/>
                </a:lnTo>
                <a:close/>
              </a:path>
            </a:pathLst>
          </a:custGeom>
          <a:blipFill>
            <a:blip r:embed="rId11">
              <a:alphaModFix amt="13000"/>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4509030" y="6398850"/>
            <a:ext cx="2589667" cy="2136476"/>
          </a:xfrm>
          <a:custGeom>
            <a:avLst/>
            <a:gdLst/>
            <a:ahLst/>
            <a:cxnLst/>
            <a:rect r="r" b="b" t="t" l="l"/>
            <a:pathLst>
              <a:path h="2136476" w="2589667">
                <a:moveTo>
                  <a:pt x="0" y="0"/>
                </a:moveTo>
                <a:lnTo>
                  <a:pt x="2589668" y="0"/>
                </a:lnTo>
                <a:lnTo>
                  <a:pt x="2589668" y="2136475"/>
                </a:lnTo>
                <a:lnTo>
                  <a:pt x="0" y="2136475"/>
                </a:lnTo>
                <a:lnTo>
                  <a:pt x="0" y="0"/>
                </a:lnTo>
                <a:close/>
              </a:path>
            </a:pathLst>
          </a:custGeom>
          <a:blipFill>
            <a:blip r:embed="rId13"/>
            <a:stretch>
              <a:fillRect l="0" t="0" r="0" b="0"/>
            </a:stretch>
          </a:blipFill>
        </p:spPr>
      </p:sp>
      <p:sp>
        <p:nvSpPr>
          <p:cNvPr name="Freeform 24" id="24"/>
          <p:cNvSpPr/>
          <p:nvPr/>
        </p:nvSpPr>
        <p:spPr>
          <a:xfrm flipH="false" flipV="false" rot="0">
            <a:off x="11359289" y="6398850"/>
            <a:ext cx="2597909" cy="2071833"/>
          </a:xfrm>
          <a:custGeom>
            <a:avLst/>
            <a:gdLst/>
            <a:ahLst/>
            <a:cxnLst/>
            <a:rect r="r" b="b" t="t" l="l"/>
            <a:pathLst>
              <a:path h="2071833" w="2597909">
                <a:moveTo>
                  <a:pt x="0" y="0"/>
                </a:moveTo>
                <a:lnTo>
                  <a:pt x="2597909" y="0"/>
                </a:lnTo>
                <a:lnTo>
                  <a:pt x="2597909" y="2071833"/>
                </a:lnTo>
                <a:lnTo>
                  <a:pt x="0" y="2071833"/>
                </a:lnTo>
                <a:lnTo>
                  <a:pt x="0" y="0"/>
                </a:lnTo>
                <a:close/>
              </a:path>
            </a:pathLst>
          </a:custGeom>
          <a:blipFill>
            <a:blip r:embed="rId14"/>
            <a:stretch>
              <a:fillRect l="0" t="0" r="0" b="0"/>
            </a:stretch>
          </a:blipFill>
        </p:spPr>
      </p:sp>
      <p:sp>
        <p:nvSpPr>
          <p:cNvPr name="Freeform 25" id="25"/>
          <p:cNvSpPr/>
          <p:nvPr/>
        </p:nvSpPr>
        <p:spPr>
          <a:xfrm flipH="false" flipV="false" rot="0">
            <a:off x="451850" y="633888"/>
            <a:ext cx="2718079" cy="2159637"/>
          </a:xfrm>
          <a:custGeom>
            <a:avLst/>
            <a:gdLst/>
            <a:ahLst/>
            <a:cxnLst/>
            <a:rect r="r" b="b" t="t" l="l"/>
            <a:pathLst>
              <a:path h="2159637" w="2718079">
                <a:moveTo>
                  <a:pt x="0" y="0"/>
                </a:moveTo>
                <a:lnTo>
                  <a:pt x="2718078" y="0"/>
                </a:lnTo>
                <a:lnTo>
                  <a:pt x="2718078" y="2159637"/>
                </a:lnTo>
                <a:lnTo>
                  <a:pt x="0" y="21596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15199960" y="5938692"/>
            <a:ext cx="3085022" cy="3520254"/>
          </a:xfrm>
          <a:custGeom>
            <a:avLst/>
            <a:gdLst/>
            <a:ahLst/>
            <a:cxnLst/>
            <a:rect r="r" b="b" t="t" l="l"/>
            <a:pathLst>
              <a:path h="3520254" w="3085022">
                <a:moveTo>
                  <a:pt x="0" y="0"/>
                </a:moveTo>
                <a:lnTo>
                  <a:pt x="3085023" y="0"/>
                </a:lnTo>
                <a:lnTo>
                  <a:pt x="3085023" y="3520254"/>
                </a:lnTo>
                <a:lnTo>
                  <a:pt x="0" y="35202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10741593" y="4495800"/>
            <a:ext cx="3923292" cy="438150"/>
          </a:xfrm>
          <a:prstGeom prst="rect">
            <a:avLst/>
          </a:prstGeom>
        </p:spPr>
        <p:txBody>
          <a:bodyPr anchor="t" rtlCol="false" tIns="0" lIns="0" bIns="0" rIns="0">
            <a:spAutoFit/>
          </a:bodyPr>
          <a:lstStyle/>
          <a:p>
            <a:pPr algn="l">
              <a:lnSpc>
                <a:spcPts val="3300"/>
              </a:lnSpc>
            </a:pPr>
            <a:r>
              <a:rPr lang="en-US" sz="3000" b="true">
                <a:solidFill>
                  <a:srgbClr val="010440"/>
                </a:solidFill>
                <a:latin typeface="Bricolage Grotesque Bold"/>
                <a:ea typeface="Bricolage Grotesque Bold"/>
                <a:cs typeface="Bricolage Grotesque Bold"/>
                <a:sym typeface="Bricolage Grotesque Bold"/>
              </a:rPr>
              <a:t>Workplace Analysis</a:t>
            </a:r>
          </a:p>
        </p:txBody>
      </p:sp>
      <p:sp>
        <p:nvSpPr>
          <p:cNvPr name="TextBox 28" id="28"/>
          <p:cNvSpPr txBox="true"/>
          <p:nvPr/>
        </p:nvSpPr>
        <p:spPr>
          <a:xfrm rot="0">
            <a:off x="3635908" y="224313"/>
            <a:ext cx="13106563"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FOUR-DIMENSIONAL  ANALYSIS</a:t>
            </a:r>
          </a:p>
        </p:txBody>
      </p:sp>
      <p:sp>
        <p:nvSpPr>
          <p:cNvPr name="TextBox 29" id="29"/>
          <p:cNvSpPr txBox="true"/>
          <p:nvPr/>
        </p:nvSpPr>
        <p:spPr>
          <a:xfrm rot="0">
            <a:off x="4770097" y="4286250"/>
            <a:ext cx="3923292" cy="857250"/>
          </a:xfrm>
          <a:prstGeom prst="rect">
            <a:avLst/>
          </a:prstGeom>
        </p:spPr>
        <p:txBody>
          <a:bodyPr anchor="t" rtlCol="false" tIns="0" lIns="0" bIns="0" rIns="0">
            <a:spAutoFit/>
          </a:bodyPr>
          <a:lstStyle/>
          <a:p>
            <a:pPr algn="l">
              <a:lnSpc>
                <a:spcPts val="3300"/>
              </a:lnSpc>
            </a:pPr>
            <a:r>
              <a:rPr lang="en-US" sz="3000" b="true">
                <a:solidFill>
                  <a:srgbClr val="010440"/>
                </a:solidFill>
                <a:latin typeface="Bricolage Grotesque Bold"/>
                <a:ea typeface="Bricolage Grotesque Bold"/>
                <a:cs typeface="Bricolage Grotesque Bold"/>
                <a:sym typeface="Bricolage Grotesque Bold"/>
              </a:rPr>
              <a:t>Country Wise Analysis</a:t>
            </a:r>
          </a:p>
        </p:txBody>
      </p:sp>
      <p:sp>
        <p:nvSpPr>
          <p:cNvPr name="TextBox 30" id="30"/>
          <p:cNvSpPr txBox="true"/>
          <p:nvPr/>
        </p:nvSpPr>
        <p:spPr>
          <a:xfrm rot="0">
            <a:off x="4556397" y="8839200"/>
            <a:ext cx="3923292" cy="857250"/>
          </a:xfrm>
          <a:prstGeom prst="rect">
            <a:avLst/>
          </a:prstGeom>
        </p:spPr>
        <p:txBody>
          <a:bodyPr anchor="t" rtlCol="false" tIns="0" lIns="0" bIns="0" rIns="0">
            <a:spAutoFit/>
          </a:bodyPr>
          <a:lstStyle/>
          <a:p>
            <a:pPr algn="l">
              <a:lnSpc>
                <a:spcPts val="3300"/>
              </a:lnSpc>
            </a:pPr>
            <a:r>
              <a:rPr lang="en-US" sz="3000" b="true">
                <a:solidFill>
                  <a:srgbClr val="010440"/>
                </a:solidFill>
                <a:latin typeface="Bricolage Grotesque Bold"/>
                <a:ea typeface="Bricolage Grotesque Bold"/>
                <a:cs typeface="Bricolage Grotesque Bold"/>
                <a:sym typeface="Bricolage Grotesque Bold"/>
              </a:rPr>
              <a:t>Physical Health Analysis</a:t>
            </a:r>
          </a:p>
        </p:txBody>
      </p:sp>
      <p:sp>
        <p:nvSpPr>
          <p:cNvPr name="TextBox 31" id="31"/>
          <p:cNvSpPr txBox="true"/>
          <p:nvPr/>
        </p:nvSpPr>
        <p:spPr>
          <a:xfrm rot="0">
            <a:off x="11514948" y="8839200"/>
            <a:ext cx="3923292" cy="857250"/>
          </a:xfrm>
          <a:prstGeom prst="rect">
            <a:avLst/>
          </a:prstGeom>
        </p:spPr>
        <p:txBody>
          <a:bodyPr anchor="t" rtlCol="false" tIns="0" lIns="0" bIns="0" rIns="0">
            <a:spAutoFit/>
          </a:bodyPr>
          <a:lstStyle/>
          <a:p>
            <a:pPr algn="l">
              <a:lnSpc>
                <a:spcPts val="3300"/>
              </a:lnSpc>
            </a:pPr>
            <a:r>
              <a:rPr lang="en-US" sz="3000" b="true">
                <a:solidFill>
                  <a:srgbClr val="010440"/>
                </a:solidFill>
                <a:latin typeface="Bricolage Grotesque Bold"/>
                <a:ea typeface="Bricolage Grotesque Bold"/>
                <a:cs typeface="Bricolage Grotesque Bold"/>
                <a:sym typeface="Bricolage Grotesque Bold"/>
              </a:rPr>
              <a:t>Mental Health </a:t>
            </a:r>
          </a:p>
          <a:p>
            <a:pPr algn="l">
              <a:lnSpc>
                <a:spcPts val="3300"/>
              </a:lnSpc>
            </a:pPr>
            <a:r>
              <a:rPr lang="en-US" sz="3000" b="true">
                <a:solidFill>
                  <a:srgbClr val="010440"/>
                </a:solidFill>
                <a:latin typeface="Bricolage Grotesque Bold"/>
                <a:ea typeface="Bricolage Grotesque Bold"/>
                <a:cs typeface="Bricolage Grotesque Bold"/>
                <a:sym typeface="Bricolage Grotesque Bold"/>
              </a:rPr>
              <a:t>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40846" y="100340"/>
            <a:ext cx="17888739" cy="10040055"/>
          </a:xfrm>
          <a:custGeom>
            <a:avLst/>
            <a:gdLst/>
            <a:ahLst/>
            <a:cxnLst/>
            <a:rect r="r" b="b" t="t" l="l"/>
            <a:pathLst>
              <a:path h="10040055" w="17888739">
                <a:moveTo>
                  <a:pt x="0" y="0"/>
                </a:moveTo>
                <a:lnTo>
                  <a:pt x="17888740" y="0"/>
                </a:lnTo>
                <a:lnTo>
                  <a:pt x="17888740" y="10040055"/>
                </a:lnTo>
                <a:lnTo>
                  <a:pt x="0" y="10040055"/>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3286668">
            <a:off x="3464786" y="-4960176"/>
            <a:ext cx="10805760" cy="11562583"/>
          </a:xfrm>
          <a:custGeom>
            <a:avLst/>
            <a:gdLst/>
            <a:ahLst/>
            <a:cxnLst/>
            <a:rect r="r" b="b" t="t" l="l"/>
            <a:pathLst>
              <a:path h="11562583" w="10805760">
                <a:moveTo>
                  <a:pt x="0" y="0"/>
                </a:moveTo>
                <a:lnTo>
                  <a:pt x="10805760" y="0"/>
                </a:lnTo>
                <a:lnTo>
                  <a:pt x="10805760" y="11562583"/>
                </a:lnTo>
                <a:lnTo>
                  <a:pt x="0" y="11562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05461" y="2704522"/>
            <a:ext cx="4020551" cy="3875011"/>
            <a:chOff x="0" y="0"/>
            <a:chExt cx="1058911" cy="1020579"/>
          </a:xfrm>
        </p:grpSpPr>
        <p:sp>
          <p:nvSpPr>
            <p:cNvPr name="Freeform 4" id="4"/>
            <p:cNvSpPr/>
            <p:nvPr/>
          </p:nvSpPr>
          <p:spPr>
            <a:xfrm flipH="false" flipV="false" rot="0">
              <a:off x="0" y="0"/>
              <a:ext cx="1058911" cy="1020579"/>
            </a:xfrm>
            <a:custGeom>
              <a:avLst/>
              <a:gdLst/>
              <a:ahLst/>
              <a:cxnLst/>
              <a:rect r="r" b="b" t="t" l="l"/>
              <a:pathLst>
                <a:path h="1020579" w="1058911">
                  <a:moveTo>
                    <a:pt x="96279" y="0"/>
                  </a:moveTo>
                  <a:lnTo>
                    <a:pt x="962631" y="0"/>
                  </a:lnTo>
                  <a:cubicBezTo>
                    <a:pt x="1015805" y="0"/>
                    <a:pt x="1058911" y="43106"/>
                    <a:pt x="1058911" y="96279"/>
                  </a:cubicBezTo>
                  <a:lnTo>
                    <a:pt x="1058911" y="924300"/>
                  </a:lnTo>
                  <a:cubicBezTo>
                    <a:pt x="1058911" y="977473"/>
                    <a:pt x="1015805" y="1020579"/>
                    <a:pt x="962631" y="1020579"/>
                  </a:cubicBezTo>
                  <a:lnTo>
                    <a:pt x="96279" y="1020579"/>
                  </a:lnTo>
                  <a:cubicBezTo>
                    <a:pt x="43106" y="1020579"/>
                    <a:pt x="0" y="977473"/>
                    <a:pt x="0" y="924300"/>
                  </a:cubicBezTo>
                  <a:lnTo>
                    <a:pt x="0" y="96279"/>
                  </a:lnTo>
                  <a:cubicBezTo>
                    <a:pt x="0" y="43106"/>
                    <a:pt x="43106" y="0"/>
                    <a:pt x="96279"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058911" cy="1001529"/>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240351" y="7023031"/>
            <a:ext cx="4301456" cy="3904939"/>
          </a:xfrm>
          <a:custGeom>
            <a:avLst/>
            <a:gdLst/>
            <a:ahLst/>
            <a:cxnLst/>
            <a:rect r="r" b="b" t="t" l="l"/>
            <a:pathLst>
              <a:path h="3904939" w="4301456">
                <a:moveTo>
                  <a:pt x="0" y="0"/>
                </a:moveTo>
                <a:lnTo>
                  <a:pt x="4301456" y="0"/>
                </a:lnTo>
                <a:lnTo>
                  <a:pt x="4301456" y="3904939"/>
                </a:lnTo>
                <a:lnTo>
                  <a:pt x="0" y="3904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4130755" y="6579533"/>
            <a:ext cx="4301456" cy="3904939"/>
          </a:xfrm>
          <a:custGeom>
            <a:avLst/>
            <a:gdLst/>
            <a:ahLst/>
            <a:cxnLst/>
            <a:rect r="r" b="b" t="t" l="l"/>
            <a:pathLst>
              <a:path h="3904939" w="4301456">
                <a:moveTo>
                  <a:pt x="4301456" y="0"/>
                </a:moveTo>
                <a:lnTo>
                  <a:pt x="0" y="0"/>
                </a:lnTo>
                <a:lnTo>
                  <a:pt x="0" y="3904939"/>
                </a:lnTo>
                <a:lnTo>
                  <a:pt x="4301456" y="3904939"/>
                </a:lnTo>
                <a:lnTo>
                  <a:pt x="43014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54694" y="3199580"/>
            <a:ext cx="2922084" cy="2884894"/>
          </a:xfrm>
          <a:custGeom>
            <a:avLst/>
            <a:gdLst/>
            <a:ahLst/>
            <a:cxnLst/>
            <a:rect r="r" b="b" t="t" l="l"/>
            <a:pathLst>
              <a:path h="2884894" w="2922084">
                <a:moveTo>
                  <a:pt x="0" y="0"/>
                </a:moveTo>
                <a:lnTo>
                  <a:pt x="2922085" y="0"/>
                </a:lnTo>
                <a:lnTo>
                  <a:pt x="2922085" y="2884894"/>
                </a:lnTo>
                <a:lnTo>
                  <a:pt x="0" y="2884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505233" y="619125"/>
            <a:ext cx="1327753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Country Wise Analysis</a:t>
            </a:r>
          </a:p>
        </p:txBody>
      </p:sp>
      <p:sp>
        <p:nvSpPr>
          <p:cNvPr name="TextBox 10" id="10"/>
          <p:cNvSpPr txBox="true"/>
          <p:nvPr/>
        </p:nvSpPr>
        <p:spPr>
          <a:xfrm rot="0">
            <a:off x="410078" y="2224462"/>
            <a:ext cx="4190311" cy="480060"/>
          </a:xfrm>
          <a:prstGeom prst="rect">
            <a:avLst/>
          </a:prstGeom>
        </p:spPr>
        <p:txBody>
          <a:bodyPr anchor="t" rtlCol="false" tIns="0" lIns="0" bIns="0" rIns="0">
            <a:spAutoFit/>
          </a:bodyPr>
          <a:lstStyle/>
          <a:p>
            <a:pPr algn="l">
              <a:lnSpc>
                <a:spcPts val="3629"/>
              </a:lnSpc>
            </a:pPr>
            <a:r>
              <a:rPr lang="en-US" sz="3299" b="true">
                <a:solidFill>
                  <a:srgbClr val="010440"/>
                </a:solidFill>
                <a:latin typeface="Bricolage Grotesque Bold"/>
                <a:ea typeface="Bricolage Grotesque Bold"/>
                <a:cs typeface="Bricolage Grotesque Bold"/>
                <a:sym typeface="Bricolage Grotesque Bold"/>
              </a:rPr>
              <a:t>Charts</a:t>
            </a:r>
          </a:p>
        </p:txBody>
      </p:sp>
      <p:sp>
        <p:nvSpPr>
          <p:cNvPr name="TextBox 11" id="11"/>
          <p:cNvSpPr txBox="true"/>
          <p:nvPr/>
        </p:nvSpPr>
        <p:spPr>
          <a:xfrm rot="0">
            <a:off x="1380430" y="3151886"/>
            <a:ext cx="6815108" cy="3916553"/>
          </a:xfrm>
          <a:prstGeom prst="rect">
            <a:avLst/>
          </a:prstGeom>
        </p:spPr>
        <p:txBody>
          <a:bodyPr anchor="t" rtlCol="false" tIns="0" lIns="0" bIns="0" rIns="0">
            <a:spAutoFit/>
          </a:bodyPr>
          <a:lstStyle/>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Argcis Map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Gender Filter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Bar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Stacked Bar Char</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Doughnut Chart</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Line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Bar Chart </a:t>
            </a:r>
          </a:p>
          <a:p>
            <a:pPr algn="l" marL="496569" indent="-248284" lvl="1">
              <a:lnSpc>
                <a:spcPts val="3495"/>
              </a:lnSpc>
              <a:buFont typeface="Arial"/>
              <a:buChar char="•"/>
            </a:pPr>
            <a:r>
              <a:rPr lang="en-US" sz="2299" spc="85">
                <a:solidFill>
                  <a:srgbClr val="010440"/>
                </a:solidFill>
                <a:latin typeface="Bricolage Grotesque"/>
                <a:ea typeface="Bricolage Grotesque"/>
                <a:cs typeface="Bricolage Grotesque"/>
                <a:sym typeface="Bricolage Grotesque"/>
              </a:rPr>
              <a:t>Slicers </a:t>
            </a:r>
          </a:p>
          <a:p>
            <a:pPr algn="l">
              <a:lnSpc>
                <a:spcPts val="3495"/>
              </a:lnSpc>
            </a:pPr>
          </a:p>
        </p:txBody>
      </p:sp>
      <p:sp>
        <p:nvSpPr>
          <p:cNvPr name="TextBox 12" id="12"/>
          <p:cNvSpPr txBox="true"/>
          <p:nvPr/>
        </p:nvSpPr>
        <p:spPr>
          <a:xfrm rot="0">
            <a:off x="11307012" y="2571172"/>
            <a:ext cx="6498929" cy="6133211"/>
          </a:xfrm>
          <a:prstGeom prst="rect">
            <a:avLst/>
          </a:prstGeom>
        </p:spPr>
        <p:txBody>
          <a:bodyPr anchor="t" rtlCol="false" tIns="0" lIns="0" bIns="0" rIns="0">
            <a:spAutoFit/>
          </a:bodyPr>
          <a:lstStyle/>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US Dominates in 751  companies — highest by far.</a:t>
            </a:r>
          </a:p>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171 people have Mental Health Consequences in US.</a:t>
            </a:r>
          </a:p>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Work Interference are Mostly reported in US, then UK.</a:t>
            </a:r>
          </a:p>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Work Often Without Treatment is Common in Netherlands and UK.</a:t>
            </a:r>
          </a:p>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330 People have Family History illness in  US  — high family history cases.</a:t>
            </a:r>
          </a:p>
          <a:p>
            <a:pPr algn="l" marL="496571" indent="-248285" lvl="1">
              <a:lnSpc>
                <a:spcPts val="4117"/>
              </a:lnSpc>
              <a:buFont typeface="Arial"/>
              <a:buChar char="•"/>
            </a:pPr>
            <a:r>
              <a:rPr lang="en-US" sz="2300" spc="121">
                <a:solidFill>
                  <a:srgbClr val="010440"/>
                </a:solidFill>
                <a:latin typeface="Bricolage Grotesque"/>
                <a:ea typeface="Bricolage Grotesque"/>
                <a:cs typeface="Bricolage Grotesque"/>
                <a:sym typeface="Bricolage Grotesque"/>
              </a:rPr>
              <a:t>Mental &amp; Physical Consequences in US highest, sharp drop in others.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28969" y="45720"/>
            <a:ext cx="18159031" cy="10123660"/>
          </a:xfrm>
          <a:custGeom>
            <a:avLst/>
            <a:gdLst/>
            <a:ahLst/>
            <a:cxnLst/>
            <a:rect r="r" b="b" t="t" l="l"/>
            <a:pathLst>
              <a:path h="10123660" w="18159031">
                <a:moveTo>
                  <a:pt x="0" y="0"/>
                </a:moveTo>
                <a:lnTo>
                  <a:pt x="18159031" y="0"/>
                </a:lnTo>
                <a:lnTo>
                  <a:pt x="18159031" y="10123660"/>
                </a:lnTo>
                <a:lnTo>
                  <a:pt x="0" y="1012366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DAGoDhVVkfc</dc:identifier>
  <dcterms:modified xsi:type="dcterms:W3CDTF">2011-08-01T06:04:30Z</dcterms:modified>
  <cp:revision>1</cp:revision>
  <dc:title>Final PPT</dc:title>
</cp:coreProperties>
</file>